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E35C-1F8C-4AD0-B95F-BFCCA81CEFE6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7BA7-F84F-4AF7-B407-4F22538E5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Lambda </a:t>
            </a:r>
            <a:r>
              <a:rPr lang="en-US" dirty="0" err="1" smtClean="0"/>
              <a:t>sonda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Moguci</a:t>
            </a:r>
            <a:r>
              <a:rPr lang="en-US" sz="1600" dirty="0" smtClean="0"/>
              <a:t> </a:t>
            </a:r>
            <a:r>
              <a:rPr lang="en-US" sz="1600" dirty="0" err="1" smtClean="0"/>
              <a:t>kodovi</a:t>
            </a:r>
            <a:r>
              <a:rPr lang="en-US" sz="1600" dirty="0" smtClean="0"/>
              <a:t> </a:t>
            </a:r>
            <a:r>
              <a:rPr lang="en-US" sz="1600" dirty="0" err="1" smtClean="0"/>
              <a:t>gresaka</a:t>
            </a:r>
            <a:endParaRPr lang="en-US" sz="1600" dirty="0"/>
          </a:p>
        </p:txBody>
      </p:sp>
      <p:pic>
        <p:nvPicPr>
          <p:cNvPr id="7170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10344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Dijagnosticke</a:t>
            </a:r>
            <a:r>
              <a:rPr lang="en-US" sz="1600" dirty="0" smtClean="0"/>
              <a:t> </a:t>
            </a:r>
            <a:r>
              <a:rPr lang="en-US" sz="1600" dirty="0" err="1" smtClean="0"/>
              <a:t>instrukcije</a:t>
            </a:r>
            <a:endParaRPr lang="en-US" sz="1600" dirty="0"/>
          </a:p>
        </p:txBody>
      </p:sp>
      <p:pic>
        <p:nvPicPr>
          <p:cNvPr id="8194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675" y="1219201"/>
            <a:ext cx="7739063" cy="38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2544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600" dirty="0" smtClean="0"/>
              <a:t>Lambda </a:t>
            </a:r>
            <a:r>
              <a:rPr lang="en-US" sz="1600" dirty="0" err="1" smtClean="0"/>
              <a:t>sonda</a:t>
            </a:r>
            <a:r>
              <a:rPr lang="en-US" sz="1600" dirty="0" smtClean="0"/>
              <a:t> </a:t>
            </a:r>
            <a:r>
              <a:rPr lang="en-US" sz="1600" dirty="0" err="1" smtClean="0"/>
              <a:t>meri</a:t>
            </a:r>
            <a:r>
              <a:rPr lang="en-US" sz="1600" dirty="0" smtClean="0"/>
              <a:t> </a:t>
            </a:r>
            <a:r>
              <a:rPr lang="en-US" sz="1600" dirty="0" err="1" smtClean="0"/>
              <a:t>sadržaj</a:t>
            </a:r>
            <a:r>
              <a:rPr lang="en-US" sz="1600" dirty="0" smtClean="0"/>
              <a:t> </a:t>
            </a:r>
            <a:r>
              <a:rPr lang="en-US" sz="1600" dirty="0" err="1" smtClean="0"/>
              <a:t>kiseonika</a:t>
            </a:r>
            <a:r>
              <a:rPr lang="en-US" sz="1600" dirty="0" smtClean="0"/>
              <a:t> u </a:t>
            </a:r>
            <a:r>
              <a:rPr lang="pl-PL" sz="1600" dirty="0" smtClean="0"/>
              <a:t>izduvnim gasovima. Ona je deo regulacionog</a:t>
            </a:r>
            <a:r>
              <a:rPr lang="en-US" sz="1600" dirty="0" smtClean="0"/>
              <a:t>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koji</a:t>
            </a:r>
            <a:r>
              <a:rPr lang="en-US" sz="1600" dirty="0" smtClean="0"/>
              <a:t> </a:t>
            </a:r>
            <a:r>
              <a:rPr lang="en-US" sz="1600" dirty="0" err="1" smtClean="0"/>
              <a:t>treba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obezbedi</a:t>
            </a:r>
            <a:r>
              <a:rPr lang="en-US" sz="1600" dirty="0" smtClean="0"/>
              <a:t> </a:t>
            </a:r>
            <a:r>
              <a:rPr lang="en-US" sz="1600" dirty="0" err="1" smtClean="0"/>
              <a:t>odgovarajući</a:t>
            </a:r>
            <a:r>
              <a:rPr lang="en-US" sz="1600" dirty="0" smtClean="0"/>
              <a:t> </a:t>
            </a:r>
            <a:r>
              <a:rPr lang="en-US" sz="1600" dirty="0" err="1" smtClean="0"/>
              <a:t>sastav</a:t>
            </a:r>
            <a:r>
              <a:rPr lang="en-US" sz="1600" dirty="0" smtClean="0"/>
              <a:t> </a:t>
            </a:r>
            <a:r>
              <a:rPr lang="en-US" sz="1600" dirty="0" err="1" smtClean="0"/>
              <a:t>smeše</a:t>
            </a:r>
            <a:r>
              <a:rPr lang="en-US" sz="1600" dirty="0" smtClean="0"/>
              <a:t> </a:t>
            </a:r>
            <a:r>
              <a:rPr lang="en-US" sz="1600" dirty="0" err="1" smtClean="0"/>
              <a:t>goriva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vazduha</a:t>
            </a: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Upravljačka</a:t>
            </a:r>
            <a:r>
              <a:rPr lang="en-US" sz="1600" dirty="0" smtClean="0"/>
              <a:t> </a:t>
            </a:r>
            <a:r>
              <a:rPr lang="en-US" sz="1600" dirty="0" err="1" smtClean="0"/>
              <a:t>jedinica</a:t>
            </a:r>
            <a:r>
              <a:rPr lang="en-US" sz="1600" dirty="0" smtClean="0"/>
              <a:t> </a:t>
            </a:r>
            <a:r>
              <a:rPr lang="en-US" sz="1600" dirty="0" err="1" smtClean="0"/>
              <a:t>motora</a:t>
            </a:r>
            <a:r>
              <a:rPr lang="en-US" sz="1600" dirty="0" smtClean="0"/>
              <a:t> </a:t>
            </a:r>
            <a:r>
              <a:rPr lang="en-US" sz="1600" dirty="0" err="1" smtClean="0"/>
              <a:t>koristi</a:t>
            </a:r>
            <a:r>
              <a:rPr lang="en-US" sz="1600" dirty="0" smtClean="0"/>
              <a:t> signal </a:t>
            </a:r>
            <a:r>
              <a:rPr lang="en-US" sz="1600" dirty="0" err="1" smtClean="0"/>
              <a:t>sa</a:t>
            </a:r>
            <a:r>
              <a:rPr lang="en-US" sz="1600" dirty="0" smtClean="0"/>
              <a:t> lambda </a:t>
            </a:r>
            <a:r>
              <a:rPr lang="en-US" sz="1600" dirty="0" err="1" smtClean="0"/>
              <a:t>sonde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regulaciju</a:t>
            </a:r>
            <a:r>
              <a:rPr lang="en-US" sz="1600" dirty="0" smtClean="0"/>
              <a:t> </a:t>
            </a:r>
            <a:r>
              <a:rPr lang="en-US" sz="1600" dirty="0" err="1" smtClean="0"/>
              <a:t>vremena</a:t>
            </a:r>
            <a:r>
              <a:rPr lang="en-US" sz="1600" dirty="0" smtClean="0"/>
              <a:t>  </a:t>
            </a:r>
            <a:r>
              <a:rPr lang="en-US" sz="1600" dirty="0" err="1" smtClean="0"/>
              <a:t>brizgavanja</a:t>
            </a:r>
            <a:r>
              <a:rPr lang="en-US" sz="1600" dirty="0" smtClean="0"/>
              <a:t>.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upravljanje</a:t>
            </a:r>
            <a:r>
              <a:rPr lang="en-US" sz="1600" dirty="0" smtClean="0"/>
              <a:t> </a:t>
            </a:r>
            <a:r>
              <a:rPr lang="pl-PL" sz="1600" dirty="0" smtClean="0"/>
              <a:t>je potrebna samo jedna sonda ispred</a:t>
            </a:r>
            <a:r>
              <a:rPr lang="en-US" sz="1600" dirty="0" smtClean="0"/>
              <a:t> </a:t>
            </a:r>
            <a:r>
              <a:rPr lang="en-US" sz="1600" dirty="0" err="1" smtClean="0"/>
              <a:t>katalizatora</a:t>
            </a:r>
            <a:r>
              <a:rPr lang="en-US" sz="1600" dirty="0" smtClean="0"/>
              <a:t> (</a:t>
            </a:r>
            <a:r>
              <a:rPr lang="en-US" sz="1600" dirty="0" err="1" smtClean="0"/>
              <a:t>upravljačka</a:t>
            </a:r>
            <a:r>
              <a:rPr lang="en-US" sz="1600" dirty="0" smtClean="0"/>
              <a:t> </a:t>
            </a:r>
            <a:r>
              <a:rPr lang="en-US" sz="1600" dirty="0" err="1" smtClean="0"/>
              <a:t>sonda</a:t>
            </a:r>
            <a:r>
              <a:rPr lang="en-US" sz="1600" dirty="0" smtClean="0"/>
              <a:t>). </a:t>
            </a:r>
            <a:r>
              <a:rPr lang="en-US" sz="1600" dirty="0" err="1" smtClean="0"/>
              <a:t>Kod</a:t>
            </a:r>
            <a:r>
              <a:rPr lang="en-US" sz="1600" dirty="0" smtClean="0"/>
              <a:t> </a:t>
            </a:r>
            <a:r>
              <a:rPr lang="pl-PL" sz="1600" dirty="0" smtClean="0"/>
              <a:t>OBD II postoji i dodatna sonda iza katalizatora</a:t>
            </a:r>
            <a:r>
              <a:rPr lang="en-US" sz="1600" dirty="0" smtClean="0"/>
              <a:t> (</a:t>
            </a:r>
            <a:r>
              <a:rPr lang="en-US" sz="1600" dirty="0" err="1" smtClean="0"/>
              <a:t>sekundarna</a:t>
            </a:r>
            <a:r>
              <a:rPr lang="en-US" sz="1600" dirty="0" smtClean="0"/>
              <a:t> </a:t>
            </a:r>
            <a:r>
              <a:rPr lang="en-US" sz="1600" dirty="0" err="1" smtClean="0"/>
              <a:t>ili</a:t>
            </a:r>
            <a:r>
              <a:rPr lang="en-US" sz="1600" dirty="0" smtClean="0"/>
              <a:t> monitor </a:t>
            </a:r>
            <a:r>
              <a:rPr lang="en-US" sz="1600" dirty="0" err="1" smtClean="0"/>
              <a:t>sonda</a:t>
            </a:r>
            <a:r>
              <a:rPr lang="en-US" sz="1600" dirty="0" smtClean="0"/>
              <a:t>). </a:t>
            </a:r>
            <a:r>
              <a:rPr lang="en-US" sz="1600" dirty="0" err="1" smtClean="0"/>
              <a:t>Ona</a:t>
            </a:r>
            <a:r>
              <a:rPr lang="en-US" sz="1600" dirty="0" smtClean="0"/>
              <a:t> </a:t>
            </a:r>
            <a:r>
              <a:rPr lang="en-US" sz="1600" dirty="0" err="1" smtClean="0"/>
              <a:t>služi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vrši</a:t>
            </a:r>
            <a:r>
              <a:rPr lang="en-US" sz="1600" dirty="0" smtClean="0"/>
              <a:t>  </a:t>
            </a:r>
            <a:r>
              <a:rPr lang="en-US" sz="1600" dirty="0" err="1" smtClean="0"/>
              <a:t>proveru</a:t>
            </a:r>
            <a:r>
              <a:rPr lang="en-US" sz="1600" dirty="0" smtClean="0"/>
              <a:t> </a:t>
            </a:r>
            <a:r>
              <a:rPr lang="en-US" sz="1600" dirty="0" err="1" smtClean="0"/>
              <a:t>rada</a:t>
            </a:r>
            <a:r>
              <a:rPr lang="en-US" sz="1600" dirty="0" smtClean="0"/>
              <a:t> </a:t>
            </a:r>
            <a:r>
              <a:rPr lang="en-US" sz="1600" dirty="0" err="1" smtClean="0"/>
              <a:t>katalizatora</a:t>
            </a:r>
            <a:r>
              <a:rPr lang="en-US" sz="1600" dirty="0" smtClean="0"/>
              <a:t> </a:t>
            </a:r>
            <a:r>
              <a:rPr lang="pl-PL" sz="1600" dirty="0" smtClean="0"/>
              <a:t>i po konstrukciji može biti identična</a:t>
            </a:r>
            <a:r>
              <a:rPr lang="en-US" sz="1600" dirty="0" smtClean="0"/>
              <a:t> </a:t>
            </a:r>
            <a:r>
              <a:rPr lang="en-US" sz="1600" dirty="0" err="1" smtClean="0"/>
              <a:t>upravljačkoj</a:t>
            </a:r>
            <a:r>
              <a:rPr lang="en-US" sz="1600" dirty="0" smtClean="0"/>
              <a:t> </a:t>
            </a:r>
            <a:r>
              <a:rPr lang="en-US" sz="1600" dirty="0" err="1" smtClean="0"/>
              <a:t>sondi</a:t>
            </a:r>
            <a:endParaRPr lang="en-US" sz="1600" dirty="0"/>
          </a:p>
          <a:p>
            <a:pPr algn="just"/>
            <a:r>
              <a:rPr lang="en-US" sz="1600" dirty="0" err="1" smtClean="0"/>
              <a:t>Odnos</a:t>
            </a:r>
            <a:r>
              <a:rPr lang="en-US" sz="1600" dirty="0" smtClean="0"/>
              <a:t> </a:t>
            </a:r>
            <a:r>
              <a:rPr lang="en-US" sz="1600" dirty="0" err="1"/>
              <a:t>vazduha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goriva</a:t>
            </a:r>
            <a:r>
              <a:rPr lang="en-US" sz="1600" dirty="0"/>
              <a:t> </a:t>
            </a:r>
            <a:r>
              <a:rPr lang="en-US" sz="1600" dirty="0" err="1"/>
              <a:t>pri</a:t>
            </a:r>
            <a:r>
              <a:rPr lang="en-US" sz="1600" dirty="0"/>
              <a:t> </a:t>
            </a:r>
            <a:r>
              <a:rPr lang="en-US" sz="1600" dirty="0" err="1"/>
              <a:t>kojem</a:t>
            </a:r>
            <a:r>
              <a:rPr lang="en-US" sz="1600" dirty="0"/>
              <a:t> </a:t>
            </a:r>
            <a:r>
              <a:rPr lang="en-US" sz="1600" dirty="0" smtClean="0"/>
              <a:t>se </a:t>
            </a:r>
            <a:r>
              <a:rPr lang="pl-PL" sz="1600" dirty="0" smtClean="0"/>
              <a:t>u </a:t>
            </a:r>
            <a:r>
              <a:rPr lang="pl-PL" sz="1600" dirty="0"/>
              <a:t>katalizatoru postiže maksimalna </a:t>
            </a:r>
            <a:r>
              <a:rPr lang="pl-PL" sz="1600" dirty="0" smtClean="0"/>
              <a:t>prerada</a:t>
            </a:r>
            <a:r>
              <a:rPr lang="en-US" sz="1600" dirty="0" smtClean="0"/>
              <a:t> </a:t>
            </a:r>
            <a:r>
              <a:rPr lang="en-US" sz="1600" dirty="0" err="1" smtClean="0"/>
              <a:t>štetnih</a:t>
            </a:r>
            <a:r>
              <a:rPr lang="en-US" sz="1600" dirty="0" smtClean="0"/>
              <a:t> </a:t>
            </a:r>
            <a:r>
              <a:rPr lang="en-US" sz="1600" dirty="0" err="1"/>
              <a:t>materija</a:t>
            </a:r>
            <a:r>
              <a:rPr lang="en-US" sz="1600" dirty="0"/>
              <a:t> je </a:t>
            </a:r>
            <a:r>
              <a:rPr lang="en-US" sz="1600" dirty="0" err="1" smtClean="0"/>
              <a:t>stehiometrijski</a:t>
            </a:r>
            <a:r>
              <a:rPr lang="en-US" sz="1600" dirty="0" smtClean="0"/>
              <a:t> </a:t>
            </a:r>
            <a:r>
              <a:rPr lang="en-US" sz="1600" dirty="0" err="1" smtClean="0"/>
              <a:t>odnos</a:t>
            </a:r>
            <a:r>
              <a:rPr lang="en-US" sz="1600" dirty="0"/>
              <a:t>, </a:t>
            </a:r>
            <a:r>
              <a:rPr lang="el-GR" sz="1600" dirty="0"/>
              <a:t>λ = 1 (14,7 </a:t>
            </a:r>
            <a:r>
              <a:rPr lang="en-US" sz="1600" dirty="0"/>
              <a:t>kg </a:t>
            </a:r>
            <a:r>
              <a:rPr lang="en-US" sz="1600" dirty="0" err="1"/>
              <a:t>vazduha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 smtClean="0"/>
              <a:t>sagorevanje</a:t>
            </a:r>
            <a:r>
              <a:rPr lang="en-US" sz="1600" dirty="0" smtClean="0"/>
              <a:t> </a:t>
            </a:r>
            <a:r>
              <a:rPr lang="pl-PL" sz="1600" dirty="0" smtClean="0"/>
              <a:t>1 </a:t>
            </a:r>
            <a:r>
              <a:rPr lang="pl-PL" sz="1600" dirty="0"/>
              <a:t>kg goriva, što je oko 9500 </a:t>
            </a:r>
            <a:r>
              <a:rPr lang="pl-PL" sz="1600" dirty="0" smtClean="0"/>
              <a:t>litara</a:t>
            </a:r>
            <a:r>
              <a:rPr lang="en-US" sz="1600" dirty="0" smtClean="0"/>
              <a:t> </a:t>
            </a:r>
            <a:r>
              <a:rPr lang="pl-PL" sz="1600" dirty="0" smtClean="0"/>
              <a:t>vazduha </a:t>
            </a:r>
            <a:r>
              <a:rPr lang="pl-PL" sz="1600" dirty="0"/>
              <a:t>za jednu litru goriva</a:t>
            </a:r>
            <a:r>
              <a:rPr lang="pl-PL" sz="1600" dirty="0" smtClean="0"/>
              <a:t>).</a:t>
            </a:r>
            <a:endParaRPr lang="en-US" sz="1600" dirty="0" smtClean="0"/>
          </a:p>
          <a:p>
            <a:endParaRPr lang="en-US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429000"/>
            <a:ext cx="3009900" cy="266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λ = 1 стварна количина ваздуха једнака теоријској (теоријска смеша)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Коефицијент </a:t>
            </a:r>
            <a:r>
              <a:rPr lang="ru-RU" dirty="0"/>
              <a:t>вишка ваздуха се креће у границама од 0,95 ... 1,05.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sr-Cyrl-RS" dirty="0" smtClean="0"/>
              <a:t>Најповољнија </a:t>
            </a:r>
            <a:r>
              <a:rPr lang="sr-Cyrl-RS" dirty="0"/>
              <a:t>смеша. Потпуно саг</a:t>
            </a:r>
            <a:r>
              <a:rPr lang="en-US" dirty="0"/>
              <a:t>o</a:t>
            </a:r>
            <a:r>
              <a:rPr lang="sr-Cyrl-RS" dirty="0"/>
              <a:t>рев</a:t>
            </a:r>
            <a:r>
              <a:rPr lang="en-US" dirty="0"/>
              <a:t>a</a:t>
            </a:r>
            <a:r>
              <a:rPr lang="sr-Cyrl-RS" dirty="0"/>
              <a:t>ње</a:t>
            </a:r>
          </a:p>
          <a:p>
            <a:r>
              <a:rPr lang="ru-RU" b="1" dirty="0" smtClean="0"/>
              <a:t>λ </a:t>
            </a:r>
            <a:r>
              <a:rPr lang="ru-RU" b="1" dirty="0"/>
              <a:t>&lt; 0,5 граница запaљивости богaте смеше.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sr-Cyrl-RS" dirty="0" smtClean="0"/>
              <a:t>См</a:t>
            </a:r>
            <a:r>
              <a:rPr lang="en-US" dirty="0"/>
              <a:t>e</a:t>
            </a:r>
            <a:r>
              <a:rPr lang="sr-Cyrl-RS" dirty="0"/>
              <a:t>ш</a:t>
            </a:r>
            <a:r>
              <a:rPr lang="en-US" dirty="0"/>
              <a:t>a </a:t>
            </a:r>
            <a:r>
              <a:rPr lang="sr-Cyrl-RS" dirty="0"/>
              <a:t>није запаљив</a:t>
            </a:r>
            <a:r>
              <a:rPr lang="en-US" dirty="0"/>
              <a:t>a</a:t>
            </a:r>
          </a:p>
          <a:p>
            <a:r>
              <a:rPr lang="ru-RU" b="1" dirty="0"/>
              <a:t>λ &lt; 1 богата смеша (мања количина ваздуха).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Коефицијент </a:t>
            </a:r>
            <a:r>
              <a:rPr lang="ru-RU" dirty="0"/>
              <a:t>вишка ваздуха се креће у границама од 0,85 ... 0,95.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При </a:t>
            </a:r>
            <a:r>
              <a:rPr lang="ru-RU" dirty="0"/>
              <a:t>оваквој смеши се повећава потрошња горива и снага мотора.</a:t>
            </a:r>
          </a:p>
          <a:p>
            <a:r>
              <a:rPr lang="ru-RU" b="1" dirty="0"/>
              <a:t>λ &gt; 1 сиромашна смеша (вишак ваздуха).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Коефицијент </a:t>
            </a:r>
            <a:r>
              <a:rPr lang="ru-RU" dirty="0"/>
              <a:t>вишка ваздуха се креће у границама од 1,05 ... 1,3.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При </a:t>
            </a:r>
            <a:r>
              <a:rPr lang="ru-RU" dirty="0"/>
              <a:t>оваквој смеши се смањује потрошња горива и снага мотора.</a:t>
            </a:r>
          </a:p>
          <a:p>
            <a:r>
              <a:rPr lang="ru-RU" b="1" dirty="0"/>
              <a:t>λ &gt; 1,3 граница запaљивости сиромашне смеше.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sr-Cyrl-RS" dirty="0" smtClean="0"/>
              <a:t>Смеша </a:t>
            </a:r>
            <a:r>
              <a:rPr lang="sr-Cyrl-RS" dirty="0"/>
              <a:t>више није запаљива.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1600" dirty="0" err="1"/>
              <a:t>Slučajno</a:t>
            </a:r>
            <a:r>
              <a:rPr lang="en-US" sz="1600" dirty="0"/>
              <a:t> </a:t>
            </a:r>
            <a:r>
              <a:rPr lang="en-US" sz="1600" dirty="0" err="1"/>
              <a:t>pogrešno</a:t>
            </a:r>
            <a:r>
              <a:rPr lang="en-US" sz="1600" dirty="0"/>
              <a:t> </a:t>
            </a:r>
            <a:r>
              <a:rPr lang="en-US" sz="1600" dirty="0" err="1"/>
              <a:t>priključenje</a:t>
            </a:r>
            <a:r>
              <a:rPr lang="en-US" sz="1600" dirty="0"/>
              <a:t> </a:t>
            </a:r>
            <a:r>
              <a:rPr lang="en-US" sz="1600" dirty="0" err="1" smtClean="0"/>
              <a:t>kablova</a:t>
            </a:r>
            <a:r>
              <a:rPr lang="en-US" sz="1600" dirty="0" smtClean="0"/>
              <a:t> </a:t>
            </a:r>
            <a:r>
              <a:rPr lang="nl-NL" sz="1600" dirty="0" smtClean="0"/>
              <a:t>između </a:t>
            </a:r>
            <a:r>
              <a:rPr lang="nl-NL" sz="1600" dirty="0"/>
              <a:t>te dve sonde je obično </a:t>
            </a:r>
            <a:r>
              <a:rPr lang="nl-NL" sz="1600" dirty="0" smtClean="0"/>
              <a:t>sprečeno </a:t>
            </a:r>
            <a:r>
              <a:rPr lang="en-US" sz="1600" dirty="0" err="1" smtClean="0"/>
              <a:t>različitim</a:t>
            </a:r>
            <a:r>
              <a:rPr lang="en-US" sz="1600" dirty="0" smtClean="0"/>
              <a:t> </a:t>
            </a:r>
            <a:r>
              <a:rPr lang="en-US" sz="1600" dirty="0" err="1"/>
              <a:t>oblicima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bojama</a:t>
            </a:r>
            <a:r>
              <a:rPr lang="en-US" sz="1600" dirty="0"/>
              <a:t> </a:t>
            </a:r>
            <a:r>
              <a:rPr lang="en-US" sz="1600" dirty="0" err="1" smtClean="0"/>
              <a:t>priključaka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Lambda </a:t>
            </a:r>
            <a:r>
              <a:rPr lang="en-US" sz="1600" dirty="0" err="1"/>
              <a:t>sonda</a:t>
            </a:r>
            <a:r>
              <a:rPr lang="en-US" sz="1600" dirty="0"/>
              <a:t> </a:t>
            </a:r>
            <a:r>
              <a:rPr lang="en-US" sz="1600" dirty="0" err="1"/>
              <a:t>počinje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</a:t>
            </a:r>
            <a:r>
              <a:rPr lang="en-US" sz="1600" dirty="0" err="1" smtClean="0"/>
              <a:t>funkcioniše</a:t>
            </a:r>
            <a:r>
              <a:rPr lang="en-US" sz="1600" dirty="0" smtClean="0"/>
              <a:t> </a:t>
            </a:r>
            <a:r>
              <a:rPr lang="pl-PL" sz="1600" dirty="0" smtClean="0"/>
              <a:t>na </a:t>
            </a:r>
            <a:r>
              <a:rPr lang="pl-PL" sz="1600" dirty="0"/>
              <a:t>temperaturi od 350 °C. Radna </a:t>
            </a:r>
            <a:r>
              <a:rPr lang="pl-PL" sz="1600" dirty="0" smtClean="0"/>
              <a:t>temperatura</a:t>
            </a:r>
            <a:r>
              <a:rPr lang="en-US" sz="1600" dirty="0" smtClean="0"/>
              <a:t> je </a:t>
            </a:r>
            <a:r>
              <a:rPr lang="en-US" sz="1600" dirty="0" err="1"/>
              <a:t>oko</a:t>
            </a:r>
            <a:r>
              <a:rPr lang="en-US" sz="1600" dirty="0"/>
              <a:t> 600 °C, a ne </a:t>
            </a:r>
            <a:r>
              <a:rPr lang="en-US" sz="1600" dirty="0" err="1"/>
              <a:t>sme</a:t>
            </a:r>
            <a:r>
              <a:rPr lang="en-US" sz="1600" dirty="0"/>
              <a:t> </a:t>
            </a:r>
            <a:r>
              <a:rPr lang="en-US" sz="1600" dirty="0" err="1" smtClean="0"/>
              <a:t>preći</a:t>
            </a:r>
            <a:r>
              <a:rPr lang="en-US" sz="1600" dirty="0" smtClean="0"/>
              <a:t> </a:t>
            </a:r>
            <a:r>
              <a:rPr lang="pl-PL" sz="1600" dirty="0" smtClean="0"/>
              <a:t>temperaturu </a:t>
            </a:r>
            <a:r>
              <a:rPr lang="pl-PL" sz="1600" dirty="0"/>
              <a:t>od 850 °C, jer na </a:t>
            </a:r>
            <a:r>
              <a:rPr lang="pl-PL" sz="1600" dirty="0" smtClean="0"/>
              <a:t>temperaturama</a:t>
            </a:r>
            <a:r>
              <a:rPr lang="en-US" sz="1600" dirty="0" smtClean="0"/>
              <a:t> </a:t>
            </a:r>
            <a:r>
              <a:rPr lang="pl-PL" sz="1600" dirty="0" smtClean="0"/>
              <a:t>preko </a:t>
            </a:r>
            <a:r>
              <a:rPr lang="pl-PL" sz="1600" dirty="0"/>
              <a:t>930 °C dolazi do </a:t>
            </a:r>
            <a:r>
              <a:rPr lang="pl-PL" sz="1600" dirty="0" smtClean="0"/>
              <a:t>njenog</a:t>
            </a:r>
            <a:r>
              <a:rPr lang="en-US" sz="1600" dirty="0" smtClean="0"/>
              <a:t> </a:t>
            </a:r>
            <a:r>
              <a:rPr lang="en-US" sz="1600" dirty="0" err="1" smtClean="0"/>
              <a:t>oštećenja</a:t>
            </a:r>
            <a:r>
              <a:rPr lang="en-US" sz="1600" dirty="0" smtClean="0"/>
              <a:t>.</a:t>
            </a:r>
          </a:p>
          <a:p>
            <a:r>
              <a:rPr lang="en-US" sz="1600" dirty="0" err="1"/>
              <a:t>Upravljačka</a:t>
            </a:r>
            <a:r>
              <a:rPr lang="en-US" sz="1600" dirty="0"/>
              <a:t> </a:t>
            </a:r>
            <a:r>
              <a:rPr lang="en-US" sz="1600" dirty="0" err="1"/>
              <a:t>jedinica</a:t>
            </a:r>
            <a:r>
              <a:rPr lang="en-US" sz="1600" dirty="0"/>
              <a:t> </a:t>
            </a:r>
            <a:r>
              <a:rPr lang="en-US" sz="1600" dirty="0" err="1"/>
              <a:t>motora</a:t>
            </a:r>
            <a:r>
              <a:rPr lang="en-US" sz="1600" dirty="0"/>
              <a:t> </a:t>
            </a:r>
            <a:r>
              <a:rPr lang="en-US" sz="1600" dirty="0" err="1" smtClean="0"/>
              <a:t>uzima</a:t>
            </a:r>
            <a:r>
              <a:rPr lang="en-US" sz="1600" dirty="0" smtClean="0"/>
              <a:t> </a:t>
            </a:r>
            <a:r>
              <a:rPr lang="pl-PL" sz="1600" dirty="0" smtClean="0"/>
              <a:t>u </a:t>
            </a:r>
            <a:r>
              <a:rPr lang="pl-PL" sz="1600" dirty="0"/>
              <a:t>obzir promene u sastavu </a:t>
            </a:r>
            <a:r>
              <a:rPr lang="pl-PL" sz="1600" dirty="0" smtClean="0"/>
              <a:t>izduvnih</a:t>
            </a:r>
            <a:r>
              <a:rPr lang="en-US" sz="1600" dirty="0" smtClean="0"/>
              <a:t> </a:t>
            </a:r>
            <a:r>
              <a:rPr lang="pl-PL" sz="1600" dirty="0" smtClean="0"/>
              <a:t>gasova </a:t>
            </a:r>
            <a:r>
              <a:rPr lang="pl-PL" sz="1600" dirty="0"/>
              <a:t>i to je obično prvi znak </a:t>
            </a:r>
            <a:r>
              <a:rPr lang="pl-PL" sz="1600" dirty="0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postoji</a:t>
            </a:r>
            <a:r>
              <a:rPr lang="en-US" sz="1600" dirty="0" smtClean="0"/>
              <a:t> </a:t>
            </a:r>
            <a:r>
              <a:rPr lang="en-US" sz="1600" dirty="0" err="1"/>
              <a:t>neka</a:t>
            </a:r>
            <a:r>
              <a:rPr lang="en-US" sz="1600" dirty="0"/>
              <a:t> </a:t>
            </a:r>
            <a:r>
              <a:rPr lang="en-US" sz="1600" dirty="0" err="1"/>
              <a:t>neispravnost</a:t>
            </a:r>
            <a:r>
              <a:rPr lang="en-US" sz="1600" dirty="0"/>
              <a:t>.</a:t>
            </a:r>
          </a:p>
        </p:txBody>
      </p:sp>
      <p:pic>
        <p:nvPicPr>
          <p:cNvPr id="1026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8229600" cy="4054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25963"/>
          </a:xfrm>
        </p:spPr>
        <p:txBody>
          <a:bodyPr>
            <a:normAutofit/>
          </a:bodyPr>
          <a:lstStyle/>
          <a:p>
            <a:r>
              <a:rPr lang="pt-BR" sz="1600" dirty="0"/>
              <a:t>Lambda sonde se </a:t>
            </a:r>
            <a:r>
              <a:rPr lang="pt-BR" sz="1600" dirty="0" smtClean="0"/>
              <a:t>dele </a:t>
            </a:r>
            <a:r>
              <a:rPr lang="pt-BR" sz="1600" dirty="0"/>
              <a:t>na </a:t>
            </a:r>
            <a:r>
              <a:rPr lang="pt-BR" sz="1600" dirty="0" smtClean="0"/>
              <a:t>širokopojasne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uskopojasne</a:t>
            </a:r>
            <a:r>
              <a:rPr lang="en-US" sz="1600" dirty="0" smtClean="0"/>
              <a:t> </a:t>
            </a:r>
            <a:r>
              <a:rPr lang="en-US" sz="1600" dirty="0" err="1"/>
              <a:t>sonde</a:t>
            </a:r>
            <a:r>
              <a:rPr lang="en-US" sz="1600" dirty="0" smtClean="0"/>
              <a:t>.</a:t>
            </a:r>
          </a:p>
          <a:p>
            <a:r>
              <a:rPr lang="en-US" sz="1600" b="1" dirty="0" err="1"/>
              <a:t>Uskopojasne</a:t>
            </a:r>
            <a:r>
              <a:rPr lang="en-US" sz="1600" b="1" dirty="0"/>
              <a:t> </a:t>
            </a:r>
            <a:r>
              <a:rPr lang="en-US" sz="1600" b="1" dirty="0" err="1" smtClean="0"/>
              <a:t>sonde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sonde</a:t>
            </a:r>
            <a:r>
              <a:rPr lang="en-US" sz="1600" b="1" dirty="0" smtClean="0"/>
              <a:t> </a:t>
            </a:r>
            <a:r>
              <a:rPr lang="en-US" sz="1600" b="1" dirty="0" err="1"/>
              <a:t>sa</a:t>
            </a:r>
            <a:r>
              <a:rPr lang="en-US" sz="1600" b="1" dirty="0"/>
              <a:t> </a:t>
            </a:r>
            <a:r>
              <a:rPr lang="en-US" sz="1600" b="1" dirty="0" err="1"/>
              <a:t>odskočnim</a:t>
            </a:r>
            <a:r>
              <a:rPr lang="en-US" sz="1600" b="1" dirty="0"/>
              <a:t> </a:t>
            </a:r>
            <a:r>
              <a:rPr lang="en-US" sz="1600" b="1" dirty="0" err="1"/>
              <a:t>odzivom</a:t>
            </a:r>
            <a:r>
              <a:rPr lang="en-US" sz="1600" b="1" dirty="0"/>
              <a:t>)</a:t>
            </a:r>
          </a:p>
          <a:p>
            <a:r>
              <a:rPr lang="it-IT" sz="1600" dirty="0"/>
              <a:t>Izlazni signal sa lambda sonde zavisi </a:t>
            </a:r>
            <a:r>
              <a:rPr lang="it-IT" sz="1600" dirty="0" smtClean="0"/>
              <a:t>od </a:t>
            </a:r>
            <a:r>
              <a:rPr lang="en-US" sz="1600" dirty="0" err="1" smtClean="0"/>
              <a:t>odnosa</a:t>
            </a:r>
            <a:r>
              <a:rPr lang="en-US" sz="1600" dirty="0" smtClean="0"/>
              <a:t> </a:t>
            </a:r>
            <a:r>
              <a:rPr lang="en-US" sz="1600" dirty="0" err="1"/>
              <a:t>goriva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 smtClean="0"/>
              <a:t>vazduha</a:t>
            </a:r>
            <a:r>
              <a:rPr lang="en-US" sz="1600" dirty="0" smtClean="0"/>
              <a:t>. </a:t>
            </a:r>
            <a:r>
              <a:rPr lang="pl-PL" sz="1600" dirty="0" smtClean="0"/>
              <a:t>U </a:t>
            </a:r>
            <a:r>
              <a:rPr lang="pl-PL" sz="1600" dirty="0"/>
              <a:t>slučaju uskopojasne sonde, </a:t>
            </a:r>
            <a:r>
              <a:rPr lang="pl-PL" sz="1600" dirty="0" smtClean="0"/>
              <a:t>naponski</a:t>
            </a:r>
            <a:r>
              <a:rPr lang="en-US" sz="1600" dirty="0" smtClean="0"/>
              <a:t> </a:t>
            </a:r>
            <a:r>
              <a:rPr lang="pt-BR" sz="1600" dirty="0" smtClean="0"/>
              <a:t>signal </a:t>
            </a:r>
            <a:r>
              <a:rPr lang="pt-BR" sz="1600" dirty="0"/>
              <a:t>se naglo menja na λ = 1. </a:t>
            </a:r>
            <a:r>
              <a:rPr lang="pt-BR" sz="1600" dirty="0" smtClean="0"/>
              <a:t>Zbog </a:t>
            </a:r>
            <a:r>
              <a:rPr lang="pl-PL" sz="1600" dirty="0" smtClean="0"/>
              <a:t>toga </a:t>
            </a:r>
            <a:r>
              <a:rPr lang="pl-PL" sz="1600" dirty="0"/>
              <a:t>je signal upotrebljiv samo u </a:t>
            </a:r>
            <a:r>
              <a:rPr lang="pl-PL" sz="1600" dirty="0" smtClean="0"/>
              <a:t>granicama</a:t>
            </a:r>
            <a:r>
              <a:rPr lang="en-US" sz="1600" dirty="0" smtClean="0"/>
              <a:t> </a:t>
            </a:r>
            <a:r>
              <a:rPr lang="pl-PL" sz="1600" dirty="0" smtClean="0"/>
              <a:t>λ </a:t>
            </a:r>
            <a:r>
              <a:rPr lang="pl-PL" sz="1600" dirty="0"/>
              <a:t>= 1 ― 0,03. Kada je u </a:t>
            </a:r>
            <a:r>
              <a:rPr lang="pl-PL" sz="1600" dirty="0" smtClean="0"/>
              <a:t>motoru</a:t>
            </a:r>
            <a:r>
              <a:rPr lang="en-US" sz="1600" dirty="0" smtClean="0"/>
              <a:t> </a:t>
            </a:r>
            <a:r>
              <a:rPr lang="en-US" sz="1600" dirty="0" err="1" smtClean="0"/>
              <a:t>smeša</a:t>
            </a:r>
            <a:r>
              <a:rPr lang="en-US" sz="1600" dirty="0" smtClean="0"/>
              <a:t> </a:t>
            </a:r>
            <a:r>
              <a:rPr lang="en-US" sz="1600" dirty="0" err="1"/>
              <a:t>siromašna</a:t>
            </a:r>
            <a:r>
              <a:rPr lang="en-US" sz="1600" dirty="0"/>
              <a:t>, </a:t>
            </a:r>
            <a:r>
              <a:rPr lang="en-US" sz="1600" dirty="0" err="1"/>
              <a:t>tako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je </a:t>
            </a:r>
            <a:r>
              <a:rPr lang="el-GR" sz="1600" dirty="0"/>
              <a:t>λ &gt; </a:t>
            </a:r>
            <a:r>
              <a:rPr lang="el-GR" sz="1600" dirty="0" smtClean="0"/>
              <a:t>1,03,</a:t>
            </a:r>
            <a:r>
              <a:rPr lang="en-US" sz="1600" dirty="0" smtClean="0"/>
              <a:t> </a:t>
            </a:r>
            <a:r>
              <a:rPr lang="en-US" sz="1600" dirty="0" err="1" smtClean="0"/>
              <a:t>obrada</a:t>
            </a:r>
            <a:r>
              <a:rPr lang="en-US" sz="1600" dirty="0" smtClean="0"/>
              <a:t> </a:t>
            </a:r>
            <a:r>
              <a:rPr lang="en-US" sz="1600" dirty="0" err="1"/>
              <a:t>signala</a:t>
            </a:r>
            <a:r>
              <a:rPr lang="en-US" sz="1600" dirty="0"/>
              <a:t> </a:t>
            </a:r>
            <a:r>
              <a:rPr lang="en-US" sz="1600" dirty="0" err="1"/>
              <a:t>nije</a:t>
            </a:r>
            <a:r>
              <a:rPr lang="en-US" sz="1600" dirty="0"/>
              <a:t> </a:t>
            </a:r>
            <a:r>
              <a:rPr lang="en-US" sz="1600" dirty="0" err="1"/>
              <a:t>moguća</a:t>
            </a:r>
            <a:r>
              <a:rPr lang="en-US" sz="1600" dirty="0"/>
              <a:t>. </a:t>
            </a:r>
            <a:r>
              <a:rPr lang="en-US" sz="1600" dirty="0" err="1"/>
              <a:t>Zato</a:t>
            </a:r>
            <a:r>
              <a:rPr lang="en-US" sz="1600" dirty="0"/>
              <a:t> </a:t>
            </a:r>
            <a:r>
              <a:rPr lang="en-US" sz="1600" dirty="0" smtClean="0"/>
              <a:t>se </a:t>
            </a:r>
            <a:r>
              <a:rPr lang="en-US" sz="1600" dirty="0" err="1" smtClean="0"/>
              <a:t>ovakva</a:t>
            </a:r>
            <a:r>
              <a:rPr lang="en-US" sz="1600" dirty="0" smtClean="0"/>
              <a:t> </a:t>
            </a:r>
            <a:r>
              <a:rPr lang="en-US" sz="1600" dirty="0" err="1"/>
              <a:t>sonda</a:t>
            </a:r>
            <a:r>
              <a:rPr lang="en-US" sz="1600" dirty="0"/>
              <a:t> </a:t>
            </a:r>
            <a:r>
              <a:rPr lang="en-US" sz="1600" dirty="0" err="1"/>
              <a:t>može</a:t>
            </a:r>
            <a:r>
              <a:rPr lang="en-US" sz="1600" dirty="0"/>
              <a:t> </a:t>
            </a:r>
            <a:r>
              <a:rPr lang="en-US" sz="1600" dirty="0" err="1"/>
              <a:t>koristiti</a:t>
            </a:r>
            <a:r>
              <a:rPr lang="en-US" sz="1600" dirty="0"/>
              <a:t> </a:t>
            </a:r>
            <a:r>
              <a:rPr lang="en-US" sz="1600" dirty="0" err="1"/>
              <a:t>samo</a:t>
            </a:r>
            <a:r>
              <a:rPr lang="en-US" sz="1600" dirty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pl-PL" sz="1600" dirty="0" smtClean="0"/>
              <a:t>regulaciju </a:t>
            </a:r>
            <a:r>
              <a:rPr lang="pl-PL" sz="1600" dirty="0"/>
              <a:t>u dve tačke. </a:t>
            </a:r>
            <a:r>
              <a:rPr lang="pl-PL" sz="1600" dirty="0" smtClean="0"/>
              <a:t>Upravljačka</a:t>
            </a:r>
            <a:r>
              <a:rPr lang="en-US" sz="1600" dirty="0" smtClean="0"/>
              <a:t> </a:t>
            </a:r>
            <a:r>
              <a:rPr lang="pl-PL" sz="1600" dirty="0" smtClean="0"/>
              <a:t>sonda </a:t>
            </a:r>
            <a:r>
              <a:rPr lang="pl-PL" sz="1600" dirty="0"/>
              <a:t>je iste konstrukcije kao i </a:t>
            </a:r>
            <a:r>
              <a:rPr lang="pl-PL" sz="1600" dirty="0" smtClean="0"/>
              <a:t>monitor</a:t>
            </a:r>
            <a:r>
              <a:rPr lang="en-US" sz="1600" dirty="0" smtClean="0"/>
              <a:t> </a:t>
            </a:r>
            <a:r>
              <a:rPr lang="en-US" sz="1600" dirty="0" err="1" smtClean="0"/>
              <a:t>sonda</a:t>
            </a:r>
            <a:r>
              <a:rPr lang="en-US" sz="1600" dirty="0" smtClean="0"/>
              <a:t>. </a:t>
            </a:r>
          </a:p>
          <a:p>
            <a:r>
              <a:rPr lang="pl-PL" sz="1600" dirty="0" smtClean="0"/>
              <a:t>– </a:t>
            </a:r>
            <a:r>
              <a:rPr lang="pl-PL" sz="1600" dirty="0"/>
              <a:t>Bogata smeša (λ &lt; 1) stvara napon </a:t>
            </a:r>
            <a:r>
              <a:rPr lang="pl-PL" sz="1600" dirty="0" smtClean="0"/>
              <a:t>na</a:t>
            </a:r>
            <a:r>
              <a:rPr lang="en-US" sz="1600" dirty="0" smtClean="0"/>
              <a:t> </a:t>
            </a:r>
            <a:r>
              <a:rPr lang="pl-PL" sz="1600" dirty="0" smtClean="0"/>
              <a:t>sondi </a:t>
            </a:r>
            <a:r>
              <a:rPr lang="pl-PL" sz="1600" dirty="0"/>
              <a:t>od oko 800 mV. U cilju </a:t>
            </a:r>
            <a:r>
              <a:rPr lang="pl-PL" sz="1600" dirty="0" smtClean="0"/>
              <a:t>regulacije,</a:t>
            </a:r>
            <a:r>
              <a:rPr lang="en-US" sz="1600" dirty="0" smtClean="0"/>
              <a:t> </a:t>
            </a:r>
            <a:r>
              <a:rPr lang="en-US" sz="1600" dirty="0" err="1" smtClean="0"/>
              <a:t>vremena</a:t>
            </a:r>
            <a:r>
              <a:rPr lang="en-US" sz="1600" dirty="0" smtClean="0"/>
              <a:t> </a:t>
            </a:r>
            <a:r>
              <a:rPr lang="en-US" sz="1600" dirty="0" err="1"/>
              <a:t>ubrizgavanja</a:t>
            </a:r>
            <a:r>
              <a:rPr lang="en-US" sz="1600" dirty="0"/>
              <a:t> se </a:t>
            </a:r>
            <a:r>
              <a:rPr lang="en-US" sz="1600" dirty="0" err="1"/>
              <a:t>skraćuju</a:t>
            </a:r>
            <a:r>
              <a:rPr lang="en-US" sz="1600" dirty="0"/>
              <a:t>.</a:t>
            </a:r>
          </a:p>
          <a:p>
            <a:r>
              <a:rPr lang="en-US" sz="1600" dirty="0"/>
              <a:t>– </a:t>
            </a:r>
            <a:r>
              <a:rPr lang="en-US" sz="1600" dirty="0" err="1"/>
              <a:t>Siromašna</a:t>
            </a:r>
            <a:r>
              <a:rPr lang="en-US" sz="1600" dirty="0"/>
              <a:t> </a:t>
            </a:r>
            <a:r>
              <a:rPr lang="en-US" sz="1600" dirty="0" err="1"/>
              <a:t>smeša</a:t>
            </a:r>
            <a:r>
              <a:rPr lang="en-US" sz="1600" dirty="0"/>
              <a:t> (</a:t>
            </a:r>
            <a:r>
              <a:rPr lang="el-GR" sz="1600" dirty="0"/>
              <a:t>λ &gt; 1) </a:t>
            </a:r>
            <a:r>
              <a:rPr lang="en-US" sz="1600" dirty="0" err="1"/>
              <a:t>stvara</a:t>
            </a:r>
            <a:r>
              <a:rPr lang="en-US" sz="1600" dirty="0"/>
              <a:t> </a:t>
            </a:r>
            <a:r>
              <a:rPr lang="en-US" sz="1600" dirty="0" err="1" smtClean="0"/>
              <a:t>napon</a:t>
            </a:r>
            <a:r>
              <a:rPr lang="en-US" sz="1600" dirty="0" smtClean="0"/>
              <a:t> </a:t>
            </a:r>
            <a:r>
              <a:rPr lang="pl-PL" sz="1600" dirty="0" smtClean="0"/>
              <a:t>na </a:t>
            </a:r>
            <a:r>
              <a:rPr lang="pl-PL" sz="1600" dirty="0"/>
              <a:t>sondi od oko 20 mV. U cilju </a:t>
            </a:r>
            <a:r>
              <a:rPr lang="pl-PL" sz="1600" dirty="0" smtClean="0"/>
              <a:t>regulacije,</a:t>
            </a:r>
            <a:r>
              <a:rPr lang="en-US" sz="1600" dirty="0" smtClean="0"/>
              <a:t> </a:t>
            </a:r>
            <a:r>
              <a:rPr lang="en-US" sz="1600" dirty="0" err="1" smtClean="0"/>
              <a:t>vremena</a:t>
            </a:r>
            <a:r>
              <a:rPr lang="en-US" sz="1600" dirty="0" smtClean="0"/>
              <a:t> </a:t>
            </a:r>
            <a:r>
              <a:rPr lang="en-US" sz="1600" dirty="0" err="1"/>
              <a:t>ubrizgavanja</a:t>
            </a:r>
            <a:r>
              <a:rPr lang="en-US" sz="1600" dirty="0"/>
              <a:t> se </a:t>
            </a:r>
            <a:r>
              <a:rPr lang="en-US" sz="1600" dirty="0" err="1"/>
              <a:t>produžavaju</a:t>
            </a:r>
            <a:endParaRPr lang="en-US" sz="1600" dirty="0" smtClean="0"/>
          </a:p>
          <a:p>
            <a:endParaRPr lang="en-US" sz="1600" dirty="0"/>
          </a:p>
        </p:txBody>
      </p:sp>
      <p:pic>
        <p:nvPicPr>
          <p:cNvPr id="2050" name="Picture 2" descr="C:\Users\Nemanja\Desktop\Untitled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24" y="3352800"/>
            <a:ext cx="4143676" cy="2343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276600"/>
            <a:ext cx="480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Postoje</a:t>
            </a:r>
            <a:r>
              <a:rPr lang="en-US" sz="1600" dirty="0"/>
              <a:t> </a:t>
            </a:r>
            <a:r>
              <a:rPr lang="en-US" sz="1600" dirty="0" err="1" smtClean="0"/>
              <a:t>razlicita</a:t>
            </a:r>
            <a:r>
              <a:rPr lang="en-US" sz="1600" dirty="0" smtClean="0"/>
              <a:t> </a:t>
            </a:r>
            <a:r>
              <a:rPr lang="en-US" sz="1600" dirty="0" err="1" smtClean="0"/>
              <a:t>resenja</a:t>
            </a:r>
            <a:r>
              <a:rPr lang="en-US" sz="1600" dirty="0" smtClean="0"/>
              <a:t> </a:t>
            </a:r>
            <a:r>
              <a:rPr lang="en-US" sz="1600" dirty="0" err="1" smtClean="0"/>
              <a:t>uskopojasne</a:t>
            </a:r>
            <a:endParaRPr lang="en-US" sz="1600" dirty="0"/>
          </a:p>
          <a:p>
            <a:r>
              <a:rPr lang="en-US" sz="1600" dirty="0" err="1"/>
              <a:t>sonde</a:t>
            </a:r>
            <a:r>
              <a:rPr lang="en-US" sz="1600" dirty="0"/>
              <a:t>.</a:t>
            </a:r>
          </a:p>
          <a:p>
            <a:r>
              <a:rPr lang="en-US" sz="1600" dirty="0"/>
              <a:t>– </a:t>
            </a:r>
            <a:r>
              <a:rPr lang="en-US" sz="1600" b="1" dirty="0" err="1"/>
              <a:t>Titanijumska</a:t>
            </a:r>
            <a:r>
              <a:rPr lang="en-US" sz="1600" b="1" dirty="0"/>
              <a:t> </a:t>
            </a:r>
            <a:r>
              <a:rPr lang="en-US" sz="1600" b="1" dirty="0" err="1"/>
              <a:t>sonda</a:t>
            </a:r>
            <a:r>
              <a:rPr lang="en-US" sz="1600" b="1" dirty="0"/>
              <a:t> (</a:t>
            </a:r>
            <a:r>
              <a:rPr lang="en-US" sz="1600" b="1" dirty="0" err="1"/>
              <a:t>sonda</a:t>
            </a:r>
            <a:r>
              <a:rPr lang="en-US" sz="1600" b="1" dirty="0"/>
              <a:t> </a:t>
            </a:r>
            <a:r>
              <a:rPr lang="en-US" sz="1600" b="1" dirty="0" err="1"/>
              <a:t>od</a:t>
            </a:r>
            <a:r>
              <a:rPr lang="en-US" sz="1600" b="1" dirty="0"/>
              <a:t> </a:t>
            </a:r>
            <a:r>
              <a:rPr lang="en-US" sz="1600" b="1" dirty="0" err="1" smtClean="0"/>
              <a:t>titanijum</a:t>
            </a:r>
            <a:r>
              <a:rPr lang="en-US" sz="1600" b="1" dirty="0" smtClean="0"/>
              <a:t>-</a:t>
            </a:r>
            <a:r>
              <a:rPr lang="pl-PL" sz="1600" b="1" dirty="0" smtClean="0"/>
              <a:t>dioksida</a:t>
            </a:r>
            <a:r>
              <a:rPr lang="pl-PL" sz="1600" b="1" dirty="0"/>
              <a:t>) </a:t>
            </a:r>
            <a:r>
              <a:rPr lang="pl-PL" sz="1600" dirty="0"/>
              <a:t>reaguje na promene </a:t>
            </a:r>
            <a:r>
              <a:rPr lang="pl-PL" sz="1600" dirty="0" smtClean="0"/>
              <a:t>u</a:t>
            </a:r>
            <a:r>
              <a:rPr lang="en-US" sz="1600" dirty="0" smtClean="0"/>
              <a:t> </a:t>
            </a:r>
            <a:r>
              <a:rPr lang="en-US" sz="1600" dirty="0" err="1" smtClean="0"/>
              <a:t>sastavu</a:t>
            </a:r>
            <a:r>
              <a:rPr lang="en-US" sz="1600" dirty="0" smtClean="0"/>
              <a:t> </a:t>
            </a:r>
            <a:r>
              <a:rPr lang="en-US" sz="1600" dirty="0" err="1"/>
              <a:t>smeše</a:t>
            </a:r>
            <a:r>
              <a:rPr lang="en-US" sz="1600" dirty="0"/>
              <a:t> </a:t>
            </a:r>
            <a:r>
              <a:rPr lang="en-US" sz="1600" dirty="0" err="1"/>
              <a:t>promenom</a:t>
            </a:r>
            <a:r>
              <a:rPr lang="en-US" sz="1600" dirty="0"/>
              <a:t> </a:t>
            </a:r>
            <a:r>
              <a:rPr lang="en-US" sz="1600" dirty="0" err="1" smtClean="0"/>
              <a:t>električnog</a:t>
            </a:r>
            <a:r>
              <a:rPr lang="en-US" sz="1600" dirty="0" smtClean="0"/>
              <a:t> </a:t>
            </a:r>
            <a:r>
              <a:rPr lang="pl-PL" sz="1600" dirty="0" smtClean="0"/>
              <a:t>otpora</a:t>
            </a:r>
            <a:r>
              <a:rPr lang="pl-PL" sz="1600" dirty="0"/>
              <a:t>. Ona radi na višem </a:t>
            </a:r>
            <a:r>
              <a:rPr lang="pl-PL" sz="1600" dirty="0" smtClean="0"/>
              <a:t>naponu,</a:t>
            </a:r>
            <a:r>
              <a:rPr lang="en-US" sz="1600" dirty="0" smtClean="0"/>
              <a:t> </a:t>
            </a:r>
            <a:r>
              <a:rPr lang="it-IT" sz="1600" dirty="0" smtClean="0"/>
              <a:t>do </a:t>
            </a:r>
            <a:r>
              <a:rPr lang="it-IT" sz="1600" dirty="0"/>
              <a:t>5 volti. Sa ovom sondom </a:t>
            </a:r>
            <a:r>
              <a:rPr lang="it-IT" sz="1600" dirty="0" smtClean="0"/>
              <a:t>je </a:t>
            </a:r>
            <a:r>
              <a:rPr lang="en-US" sz="1600" dirty="0" err="1" smtClean="0"/>
              <a:t>moguće</a:t>
            </a:r>
            <a:r>
              <a:rPr lang="en-US" sz="1600" dirty="0" smtClean="0"/>
              <a:t> </a:t>
            </a:r>
            <a:r>
              <a:rPr lang="en-US" sz="1600" dirty="0" err="1"/>
              <a:t>registrovati</a:t>
            </a:r>
            <a:r>
              <a:rPr lang="en-US" sz="1600" dirty="0"/>
              <a:t> </a:t>
            </a:r>
            <a:r>
              <a:rPr lang="en-US" sz="1600" dirty="0" err="1"/>
              <a:t>kritičnu</a:t>
            </a:r>
            <a:r>
              <a:rPr lang="en-US" sz="1600" dirty="0"/>
              <a:t> </a:t>
            </a:r>
            <a:r>
              <a:rPr lang="en-US" sz="1600" dirty="0" err="1" smtClean="0"/>
              <a:t>temperaturu</a:t>
            </a:r>
            <a:r>
              <a:rPr lang="en-US" sz="1600" dirty="0" smtClean="0"/>
              <a:t> </a:t>
            </a:r>
            <a:r>
              <a:rPr lang="en-US" sz="1600" dirty="0" err="1" smtClean="0"/>
              <a:t>izduvnih</a:t>
            </a:r>
            <a:r>
              <a:rPr lang="en-US" sz="1600" dirty="0" smtClean="0"/>
              <a:t> </a:t>
            </a:r>
            <a:r>
              <a:rPr lang="en-US" sz="1600" dirty="0" err="1"/>
              <a:t>gasova</a:t>
            </a:r>
            <a:r>
              <a:rPr lang="en-US" sz="1600" dirty="0"/>
              <a:t>.</a:t>
            </a:r>
          </a:p>
          <a:p>
            <a:r>
              <a:rPr lang="pl-PL" sz="1600" dirty="0"/>
              <a:t>– </a:t>
            </a:r>
            <a:r>
              <a:rPr lang="pl-PL" sz="1600" b="1" dirty="0"/>
              <a:t>Sonda bez el. potencijala je posebnim</a:t>
            </a:r>
          </a:p>
          <a:p>
            <a:r>
              <a:rPr lang="en-US" sz="1600" dirty="0" err="1"/>
              <a:t>provodnikom</a:t>
            </a:r>
            <a:r>
              <a:rPr lang="en-US" sz="1600" dirty="0"/>
              <a:t> </a:t>
            </a:r>
            <a:r>
              <a:rPr lang="en-US" sz="1600" dirty="0" err="1"/>
              <a:t>povezana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 smtClean="0"/>
              <a:t>masom</a:t>
            </a:r>
            <a:r>
              <a:rPr lang="en-US" sz="1600" dirty="0" smtClean="0"/>
              <a:t> </a:t>
            </a:r>
            <a:r>
              <a:rPr lang="en-US" sz="1600" dirty="0" err="1" smtClean="0"/>
              <a:t>upravljačke</a:t>
            </a:r>
            <a:r>
              <a:rPr lang="en-US" sz="1600" dirty="0" smtClean="0"/>
              <a:t> </a:t>
            </a:r>
            <a:r>
              <a:rPr lang="en-US" sz="1600" dirty="0" err="1"/>
              <a:t>jedinice</a:t>
            </a:r>
            <a:r>
              <a:rPr lang="en-US" sz="1600" dirty="0"/>
              <a:t>. </a:t>
            </a:r>
            <a:r>
              <a:rPr lang="en-US" sz="1600" dirty="0" err="1"/>
              <a:t>Napon</a:t>
            </a:r>
            <a:r>
              <a:rPr lang="en-US" sz="1600" dirty="0"/>
              <a:t> </a:t>
            </a:r>
            <a:r>
              <a:rPr lang="en-US" sz="1600" dirty="0" err="1" smtClean="0"/>
              <a:t>regulacionog</a:t>
            </a:r>
            <a:r>
              <a:rPr lang="en-US" sz="1600" dirty="0" smtClean="0"/>
              <a:t> </a:t>
            </a:r>
            <a:r>
              <a:rPr lang="it-IT" sz="1600" dirty="0" smtClean="0"/>
              <a:t>opsega </a:t>
            </a:r>
            <a:r>
              <a:rPr lang="it-IT" sz="1600" dirty="0"/>
              <a:t>se povećava po 700 </a:t>
            </a:r>
            <a:r>
              <a:rPr lang="it-IT" sz="1600" dirty="0" smtClean="0"/>
              <a:t>mV, </a:t>
            </a:r>
            <a:r>
              <a:rPr lang="pl-PL" sz="1600" dirty="0" smtClean="0"/>
              <a:t>tako </a:t>
            </a:r>
            <a:r>
              <a:rPr lang="pl-PL" sz="1600" dirty="0"/>
              <a:t>da je regulacioni napon </a:t>
            </a:r>
            <a:r>
              <a:rPr lang="pl-PL" sz="1600" dirty="0" smtClean="0"/>
              <a:t>između</a:t>
            </a:r>
            <a:r>
              <a:rPr lang="en-US" sz="1600" dirty="0" smtClean="0"/>
              <a:t> </a:t>
            </a:r>
            <a:r>
              <a:rPr lang="pl-PL" sz="1600" dirty="0" smtClean="0"/>
              <a:t>700 </a:t>
            </a:r>
            <a:r>
              <a:rPr lang="pl-PL" sz="1600" dirty="0"/>
              <a:t>i 1700 mV (u odnosu na masu vozila</a:t>
            </a:r>
            <a:r>
              <a:rPr lang="pl-PL" sz="1600" dirty="0" smtClean="0"/>
              <a:t>).</a:t>
            </a:r>
            <a:r>
              <a:rPr lang="en-US" sz="1600" dirty="0" smtClean="0"/>
              <a:t> </a:t>
            </a:r>
            <a:r>
              <a:rPr lang="pl-PL" sz="1600" dirty="0" smtClean="0"/>
              <a:t>Ta </a:t>
            </a:r>
            <a:r>
              <a:rPr lang="pl-PL" sz="1600" dirty="0"/>
              <a:t>tehnička promena je </a:t>
            </a:r>
            <a:r>
              <a:rPr lang="pl-PL" sz="1600" dirty="0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neophodna</a:t>
            </a:r>
            <a:r>
              <a:rPr lang="en-US" sz="1600" dirty="0" smtClean="0"/>
              <a:t> </a:t>
            </a:r>
            <a:r>
              <a:rPr lang="en-US" sz="1600" dirty="0" err="1"/>
              <a:t>zbog</a:t>
            </a:r>
            <a:r>
              <a:rPr lang="en-US" sz="1600" dirty="0"/>
              <a:t> </a:t>
            </a:r>
            <a:r>
              <a:rPr lang="en-US" sz="1600" dirty="0" err="1"/>
              <a:t>autodijagnostike</a:t>
            </a:r>
            <a:endParaRPr lang="en-US" sz="1600" dirty="0"/>
          </a:p>
          <a:p>
            <a:r>
              <a:rPr lang="en-US" sz="1600" dirty="0" err="1"/>
              <a:t>i</a:t>
            </a:r>
            <a:r>
              <a:rPr lang="en-US" sz="1600" dirty="0"/>
              <a:t> EOBD </a:t>
            </a:r>
            <a:r>
              <a:rPr lang="en-US" sz="1600" dirty="0" err="1"/>
              <a:t>sistema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b="1" dirty="0" err="1"/>
              <a:t>Širokopojasna</a:t>
            </a:r>
            <a:r>
              <a:rPr lang="en-US" sz="1600" b="1" dirty="0"/>
              <a:t> lambda </a:t>
            </a:r>
            <a:r>
              <a:rPr lang="en-US" sz="1600" b="1" dirty="0" err="1"/>
              <a:t>sonda</a:t>
            </a:r>
            <a:endParaRPr lang="en-US" sz="1600" b="1" dirty="0"/>
          </a:p>
          <a:p>
            <a:r>
              <a:rPr lang="en-US" sz="1600" dirty="0" err="1"/>
              <a:t>Nasuprot</a:t>
            </a:r>
            <a:r>
              <a:rPr lang="en-US" sz="1600" dirty="0"/>
              <a:t> </a:t>
            </a:r>
            <a:r>
              <a:rPr lang="en-US" sz="1600" dirty="0" err="1"/>
              <a:t>uskopojasnoj</a:t>
            </a:r>
            <a:r>
              <a:rPr lang="en-US" sz="1600" dirty="0"/>
              <a:t> </a:t>
            </a:r>
            <a:r>
              <a:rPr lang="en-US" sz="1600" dirty="0" err="1"/>
              <a:t>sondi</a:t>
            </a:r>
            <a:r>
              <a:rPr lang="en-US" sz="1600" dirty="0"/>
              <a:t>, </a:t>
            </a:r>
            <a:r>
              <a:rPr lang="en-US" sz="1600" dirty="0" err="1" smtClean="0"/>
              <a:t>širokopojasna</a:t>
            </a:r>
            <a:r>
              <a:rPr lang="en-US" sz="1600" dirty="0" smtClean="0"/>
              <a:t> lambda </a:t>
            </a:r>
            <a:r>
              <a:rPr lang="en-US" sz="1600" dirty="0" err="1"/>
              <a:t>sonda</a:t>
            </a:r>
            <a:r>
              <a:rPr lang="en-US" sz="1600" dirty="0"/>
              <a:t> </a:t>
            </a:r>
            <a:r>
              <a:rPr lang="en-US" sz="1600" dirty="0" err="1"/>
              <a:t>vrši</a:t>
            </a:r>
            <a:r>
              <a:rPr lang="en-US" sz="1600" dirty="0"/>
              <a:t> </a:t>
            </a:r>
            <a:r>
              <a:rPr lang="en-US" sz="1600" dirty="0" err="1" smtClean="0"/>
              <a:t>kontinualno</a:t>
            </a:r>
            <a:r>
              <a:rPr lang="en-US" sz="1600" dirty="0" smtClean="0"/>
              <a:t> </a:t>
            </a:r>
            <a:r>
              <a:rPr lang="en-US" sz="1600" dirty="0" err="1" smtClean="0"/>
              <a:t>merenje</a:t>
            </a:r>
            <a:r>
              <a:rPr lang="en-US" sz="1600" dirty="0" smtClean="0"/>
              <a:t> </a:t>
            </a:r>
            <a:r>
              <a:rPr lang="en-US" sz="1600" dirty="0"/>
              <a:t>u </a:t>
            </a:r>
            <a:r>
              <a:rPr lang="en-US" sz="1600" dirty="0" err="1"/>
              <a:t>širokom</a:t>
            </a:r>
            <a:r>
              <a:rPr lang="en-US" sz="1600" dirty="0"/>
              <a:t> </a:t>
            </a:r>
            <a:r>
              <a:rPr lang="en-US" sz="1600" dirty="0" err="1"/>
              <a:t>opsegu</a:t>
            </a:r>
            <a:r>
              <a:rPr lang="en-US" sz="1600" dirty="0"/>
              <a:t> </a:t>
            </a:r>
            <a:r>
              <a:rPr lang="en-US" sz="1600" dirty="0" err="1" smtClean="0"/>
              <a:t>koeficijenta</a:t>
            </a:r>
            <a:r>
              <a:rPr lang="en-US" sz="1600" dirty="0" smtClean="0"/>
              <a:t> </a:t>
            </a:r>
            <a:r>
              <a:rPr lang="pl-PL" sz="1600" dirty="0" smtClean="0"/>
              <a:t>viška </a:t>
            </a:r>
            <a:r>
              <a:rPr lang="pl-PL" sz="1600" dirty="0"/>
              <a:t>vazduha, od siromašne do </a:t>
            </a:r>
            <a:r>
              <a:rPr lang="pl-PL" sz="1600" dirty="0" smtClean="0"/>
              <a:t>bogate</a:t>
            </a:r>
            <a:r>
              <a:rPr lang="en-US" sz="1600" dirty="0" smtClean="0"/>
              <a:t> </a:t>
            </a:r>
            <a:r>
              <a:rPr lang="en-US" sz="1600" dirty="0" err="1" smtClean="0"/>
              <a:t>smeše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nema</a:t>
            </a:r>
            <a:r>
              <a:rPr lang="en-US" sz="1600" dirty="0"/>
              <a:t> </a:t>
            </a:r>
            <a:r>
              <a:rPr lang="en-US" sz="1600" dirty="0" err="1"/>
              <a:t>nagle</a:t>
            </a:r>
            <a:r>
              <a:rPr lang="en-US" sz="1600" dirty="0"/>
              <a:t> </a:t>
            </a:r>
            <a:r>
              <a:rPr lang="en-US" sz="1600" dirty="0" err="1"/>
              <a:t>promene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l-GR" sz="1600" dirty="0"/>
              <a:t>λ = </a:t>
            </a:r>
            <a:r>
              <a:rPr lang="el-GR" sz="1600" dirty="0" smtClean="0"/>
              <a:t>1.</a:t>
            </a:r>
            <a:r>
              <a:rPr lang="en-US" sz="1600" dirty="0" smtClean="0"/>
              <a:t> </a:t>
            </a:r>
            <a:r>
              <a:rPr lang="pl-PL" sz="1600" dirty="0" smtClean="0"/>
              <a:t>Na </a:t>
            </a:r>
            <a:r>
              <a:rPr lang="pl-PL" sz="1600" dirty="0"/>
              <a:t>ovaj način je upravljanje </a:t>
            </a:r>
            <a:r>
              <a:rPr lang="pl-PL" sz="1600" dirty="0" smtClean="0"/>
              <a:t>moguće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/>
              <a:t>kod</a:t>
            </a:r>
            <a:r>
              <a:rPr lang="en-US" sz="1600" dirty="0"/>
              <a:t> </a:t>
            </a:r>
            <a:r>
              <a:rPr lang="en-US" sz="1600" dirty="0" err="1"/>
              <a:t>bogate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kod</a:t>
            </a:r>
            <a:r>
              <a:rPr lang="en-US" sz="1600" dirty="0"/>
              <a:t> </a:t>
            </a:r>
            <a:r>
              <a:rPr lang="en-US" sz="1600" dirty="0" err="1"/>
              <a:t>siromašne</a:t>
            </a:r>
            <a:r>
              <a:rPr lang="en-US" sz="1600" dirty="0"/>
              <a:t> </a:t>
            </a:r>
            <a:r>
              <a:rPr lang="en-US" sz="1600" dirty="0" err="1"/>
              <a:t>smeše</a:t>
            </a:r>
            <a:r>
              <a:rPr lang="en-US" sz="1600" dirty="0"/>
              <a:t>, </a:t>
            </a:r>
            <a:r>
              <a:rPr lang="en-US" sz="1600" dirty="0" smtClean="0"/>
              <a:t>u </a:t>
            </a:r>
            <a:r>
              <a:rPr lang="en-US" sz="1600" dirty="0" err="1" smtClean="0"/>
              <a:t>opsegu</a:t>
            </a:r>
            <a:r>
              <a:rPr lang="en-US" sz="1600" dirty="0" smtClean="0"/>
              <a:t> </a:t>
            </a:r>
            <a:r>
              <a:rPr lang="en-US" sz="1600" dirty="0" err="1"/>
              <a:t>vrednosti</a:t>
            </a:r>
            <a:r>
              <a:rPr lang="en-US" sz="1600" dirty="0"/>
              <a:t> </a:t>
            </a:r>
            <a:r>
              <a:rPr lang="en-US" sz="1600" dirty="0" err="1"/>
              <a:t>koeficijenta</a:t>
            </a:r>
            <a:r>
              <a:rPr lang="en-US" sz="1600" dirty="0"/>
              <a:t> </a:t>
            </a:r>
            <a:r>
              <a:rPr lang="en-US" sz="1600" dirty="0" err="1" smtClean="0"/>
              <a:t>viška</a:t>
            </a:r>
            <a:r>
              <a:rPr lang="en-US" sz="1600" dirty="0" smtClean="0"/>
              <a:t> </a:t>
            </a:r>
            <a:r>
              <a:rPr lang="pl-PL" sz="1600" dirty="0" smtClean="0"/>
              <a:t>vazduha </a:t>
            </a:r>
            <a:r>
              <a:rPr lang="pl-PL" sz="1600" dirty="0"/>
              <a:t>od 0,7 do 3,0. </a:t>
            </a:r>
            <a:r>
              <a:rPr lang="pl-PL" sz="1600" dirty="0" smtClean="0"/>
              <a:t>Širokopojasne</a:t>
            </a:r>
            <a:r>
              <a:rPr lang="en-US" sz="1600" dirty="0" smtClean="0"/>
              <a:t> </a:t>
            </a:r>
            <a:r>
              <a:rPr lang="en-US" sz="1600" dirty="0" err="1" smtClean="0"/>
              <a:t>sonde</a:t>
            </a:r>
            <a:r>
              <a:rPr lang="en-US" sz="1600" dirty="0" smtClean="0"/>
              <a:t> </a:t>
            </a:r>
            <a:r>
              <a:rPr lang="en-US" sz="1600" dirty="0"/>
              <a:t>se </a:t>
            </a:r>
            <a:r>
              <a:rPr lang="en-US" sz="1600" dirty="0" err="1"/>
              <a:t>mogu</a:t>
            </a:r>
            <a:r>
              <a:rPr lang="en-US" sz="1600" dirty="0"/>
              <a:t> </a:t>
            </a:r>
            <a:r>
              <a:rPr lang="en-US" sz="1600" dirty="0" err="1"/>
              <a:t>koristiti</a:t>
            </a:r>
            <a:r>
              <a:rPr lang="en-US" sz="1600" dirty="0"/>
              <a:t> u </a:t>
            </a:r>
            <a:r>
              <a:rPr lang="en-US" sz="1600" dirty="0" err="1" smtClean="0"/>
              <a:t>sistemima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/>
              <a:t>direktnim</a:t>
            </a:r>
            <a:r>
              <a:rPr lang="en-US" sz="1600" dirty="0"/>
              <a:t> </a:t>
            </a:r>
            <a:r>
              <a:rPr lang="en-US" sz="1600" dirty="0" err="1"/>
              <a:t>ubrizgavanjem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 smtClean="0"/>
              <a:t>budućim</a:t>
            </a:r>
            <a:r>
              <a:rPr lang="en-US" sz="1600" dirty="0" smtClean="0"/>
              <a:t> </a:t>
            </a:r>
            <a:r>
              <a:rPr lang="sv-SE" sz="1600" dirty="0" smtClean="0"/>
              <a:t>konceptima </a:t>
            </a:r>
            <a:r>
              <a:rPr lang="sv-SE" sz="1600" dirty="0"/>
              <a:t>motora koji rade sa </a:t>
            </a:r>
            <a:r>
              <a:rPr lang="sv-SE" sz="1600" dirty="0" smtClean="0"/>
              <a:t>siromašnom </a:t>
            </a:r>
            <a:r>
              <a:rPr lang="en-US" sz="1600" dirty="0" err="1" smtClean="0"/>
              <a:t>smešom</a:t>
            </a:r>
            <a:r>
              <a:rPr lang="en-US" sz="1600" dirty="0" smtClean="0"/>
              <a:t> </a:t>
            </a:r>
            <a:r>
              <a:rPr lang="en-US" sz="1600" dirty="0"/>
              <a:t>(„Lean concepts“).</a:t>
            </a:r>
          </a:p>
        </p:txBody>
      </p:sp>
      <p:pic>
        <p:nvPicPr>
          <p:cNvPr id="3074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362200"/>
            <a:ext cx="3352800" cy="238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b="1" dirty="0" err="1"/>
              <a:t>Nadzor</a:t>
            </a:r>
            <a:r>
              <a:rPr lang="en-US" sz="1600" b="1" dirty="0"/>
              <a:t> </a:t>
            </a:r>
            <a:r>
              <a:rPr lang="en-US" sz="1600" b="1" dirty="0" err="1"/>
              <a:t>rada</a:t>
            </a:r>
            <a:r>
              <a:rPr lang="en-US" sz="1600" b="1" dirty="0"/>
              <a:t> </a:t>
            </a:r>
            <a:r>
              <a:rPr lang="en-US" sz="1600" b="1" dirty="0" err="1" smtClean="0"/>
              <a:t>sistema</a:t>
            </a:r>
            <a:endParaRPr lang="en-US" sz="1600" b="1" dirty="0" smtClean="0"/>
          </a:p>
          <a:p>
            <a:r>
              <a:rPr lang="pl-PL" sz="1600" dirty="0"/>
              <a:t>Starenje i kontaminacija imaju </a:t>
            </a:r>
            <a:r>
              <a:rPr lang="pl-PL" sz="1600" dirty="0" smtClean="0"/>
              <a:t>uticaja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/>
              <a:t>rad</a:t>
            </a:r>
            <a:r>
              <a:rPr lang="en-US" sz="1600" dirty="0"/>
              <a:t> lambda </a:t>
            </a:r>
            <a:r>
              <a:rPr lang="en-US" sz="1600" dirty="0" err="1"/>
              <a:t>sonde</a:t>
            </a:r>
            <a:r>
              <a:rPr lang="en-US" sz="1600" dirty="0"/>
              <a:t>. </a:t>
            </a:r>
            <a:r>
              <a:rPr lang="en-US" sz="1600" dirty="0" err="1"/>
              <a:t>Narušavanje</a:t>
            </a:r>
            <a:r>
              <a:rPr lang="en-US" sz="1600" dirty="0"/>
              <a:t> </a:t>
            </a:r>
            <a:r>
              <a:rPr lang="en-US" sz="1600" dirty="0" err="1" smtClean="0"/>
              <a:t>stanja</a:t>
            </a:r>
            <a:r>
              <a:rPr lang="en-US" sz="1600" dirty="0" smtClean="0"/>
              <a:t> </a:t>
            </a:r>
            <a:r>
              <a:rPr lang="it-IT" sz="1600" dirty="0" smtClean="0"/>
              <a:t>sonde </a:t>
            </a:r>
            <a:r>
              <a:rPr lang="it-IT" sz="1600" dirty="0"/>
              <a:t>se može manifestovati u </a:t>
            </a:r>
            <a:r>
              <a:rPr lang="it-IT" sz="1600" dirty="0" smtClean="0"/>
              <a:t>vidu </a:t>
            </a:r>
            <a:r>
              <a:rPr lang="en-US" sz="1600" dirty="0" err="1" smtClean="0"/>
              <a:t>povećanja</a:t>
            </a:r>
            <a:r>
              <a:rPr lang="en-US" sz="1600" dirty="0" smtClean="0"/>
              <a:t> </a:t>
            </a:r>
            <a:r>
              <a:rPr lang="en-US" sz="1600" dirty="0" err="1"/>
              <a:t>vremena</a:t>
            </a:r>
            <a:r>
              <a:rPr lang="en-US" sz="1600" dirty="0"/>
              <a:t> </a:t>
            </a:r>
            <a:r>
              <a:rPr lang="en-US" sz="1600" dirty="0" err="1"/>
              <a:t>reakcije</a:t>
            </a:r>
            <a:r>
              <a:rPr lang="en-US" sz="1600" dirty="0"/>
              <a:t> (</a:t>
            </a:r>
            <a:r>
              <a:rPr lang="en-US" sz="1600" dirty="0" err="1" smtClean="0"/>
              <a:t>trajanje</a:t>
            </a:r>
            <a:r>
              <a:rPr lang="en-US" sz="1600" dirty="0" smtClean="0"/>
              <a:t> </a:t>
            </a:r>
            <a:r>
              <a:rPr lang="es-ES" sz="1600" dirty="0" err="1" smtClean="0"/>
              <a:t>perioda</a:t>
            </a:r>
            <a:r>
              <a:rPr lang="es-ES" sz="1600" dirty="0"/>
              <a:t>) </a:t>
            </a:r>
            <a:r>
              <a:rPr lang="es-ES" sz="1600" dirty="0" err="1"/>
              <a:t>ili</a:t>
            </a:r>
            <a:r>
              <a:rPr lang="es-ES" sz="1600" dirty="0"/>
              <a:t> u </a:t>
            </a:r>
            <a:r>
              <a:rPr lang="es-ES" sz="1600" dirty="0" err="1"/>
              <a:t>vidu</a:t>
            </a:r>
            <a:r>
              <a:rPr lang="es-ES" sz="1600" dirty="0"/>
              <a:t> </a:t>
            </a:r>
            <a:r>
              <a:rPr lang="es-ES" sz="1600" dirty="0" err="1"/>
              <a:t>pomeranja</a:t>
            </a:r>
            <a:r>
              <a:rPr lang="es-ES" sz="1600" dirty="0"/>
              <a:t> </a:t>
            </a:r>
            <a:r>
              <a:rPr lang="es-ES" sz="1600" dirty="0" err="1" smtClean="0"/>
              <a:t>mernog</a:t>
            </a:r>
            <a:r>
              <a:rPr lang="es-ES" sz="1600" dirty="0" smtClean="0"/>
              <a:t> </a:t>
            </a:r>
            <a:r>
              <a:rPr lang="en-US" sz="1600" dirty="0" err="1" smtClean="0"/>
              <a:t>opsega</a:t>
            </a:r>
            <a:r>
              <a:rPr lang="en-US" sz="1600" dirty="0" smtClean="0"/>
              <a:t>. </a:t>
            </a:r>
            <a:r>
              <a:rPr lang="pl-PL" sz="1600" dirty="0"/>
              <a:t>I jedan i drugi poremećaj dovode </a:t>
            </a:r>
            <a:r>
              <a:rPr lang="pl-PL" sz="1600" dirty="0" smtClean="0"/>
              <a:t>do</a:t>
            </a:r>
            <a:r>
              <a:rPr lang="en-US" sz="1600" dirty="0" smtClean="0"/>
              <a:t> </a:t>
            </a:r>
            <a:r>
              <a:rPr lang="it-IT" sz="1600" dirty="0" smtClean="0"/>
              <a:t>toga </a:t>
            </a:r>
            <a:r>
              <a:rPr lang="it-IT" sz="1600" dirty="0"/>
              <a:t>da raspon lambda regulacije </a:t>
            </a:r>
            <a:r>
              <a:rPr lang="it-IT" sz="1600" dirty="0" smtClean="0"/>
              <a:t>bude </a:t>
            </a:r>
            <a:r>
              <a:rPr lang="pt-BR" sz="1600" dirty="0" smtClean="0"/>
              <a:t>uži</a:t>
            </a:r>
            <a:r>
              <a:rPr lang="pt-BR" sz="1600" dirty="0"/>
              <a:t>, što će uticati na pogoršanje </a:t>
            </a:r>
            <a:r>
              <a:rPr lang="pt-BR" sz="1600" dirty="0" smtClean="0"/>
              <a:t>obrade </a:t>
            </a:r>
            <a:r>
              <a:rPr lang="en-US" sz="1600" dirty="0" err="1" smtClean="0"/>
              <a:t>izduvnih</a:t>
            </a:r>
            <a:r>
              <a:rPr lang="en-US" sz="1600" dirty="0" smtClean="0"/>
              <a:t> </a:t>
            </a:r>
            <a:r>
              <a:rPr lang="en-US" sz="1600" dirty="0" err="1"/>
              <a:t>gasova</a:t>
            </a:r>
            <a:r>
              <a:rPr lang="en-US" sz="1600" dirty="0"/>
              <a:t> u </a:t>
            </a:r>
            <a:r>
              <a:rPr lang="en-US" sz="1600" dirty="0" err="1" smtClean="0"/>
              <a:t>katalizatoru</a:t>
            </a:r>
            <a:r>
              <a:rPr lang="en-US" sz="1600" dirty="0" smtClean="0"/>
              <a:t>. </a:t>
            </a:r>
            <a:r>
              <a:rPr lang="en-US" sz="1600" dirty="0" err="1" smtClean="0"/>
              <a:t>Procena</a:t>
            </a:r>
            <a:r>
              <a:rPr lang="en-US" sz="1600" dirty="0" smtClean="0"/>
              <a:t> </a:t>
            </a:r>
            <a:r>
              <a:rPr lang="en-US" sz="1600" dirty="0" err="1"/>
              <a:t>rada</a:t>
            </a:r>
            <a:r>
              <a:rPr lang="en-US" sz="1600" dirty="0"/>
              <a:t> se </a:t>
            </a:r>
            <a:r>
              <a:rPr lang="en-US" sz="1600" dirty="0" err="1"/>
              <a:t>zasniva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 smtClean="0"/>
              <a:t>praćenju</a:t>
            </a:r>
            <a:r>
              <a:rPr lang="en-US" sz="1600" dirty="0" smtClean="0"/>
              <a:t> </a:t>
            </a:r>
            <a:r>
              <a:rPr lang="it-IT" sz="1600" dirty="0" smtClean="0"/>
              <a:t>signala </a:t>
            </a:r>
            <a:r>
              <a:rPr lang="it-IT" sz="1600" dirty="0"/>
              <a:t>sa sonde postavljene </a:t>
            </a:r>
            <a:r>
              <a:rPr lang="it-IT" sz="1600" dirty="0" smtClean="0"/>
              <a:t>iza </a:t>
            </a:r>
            <a:r>
              <a:rPr lang="en-US" sz="1600" dirty="0" err="1" smtClean="0"/>
              <a:t>katalizatora</a:t>
            </a:r>
            <a:r>
              <a:rPr lang="en-US" sz="1600" dirty="0"/>
              <a:t>.</a:t>
            </a:r>
            <a:endParaRPr lang="en-US" sz="1600" b="1" dirty="0" smtClean="0"/>
          </a:p>
        </p:txBody>
      </p:sp>
      <p:pic>
        <p:nvPicPr>
          <p:cNvPr id="4098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7756525" cy="316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b="1" dirty="0" err="1" smtClean="0"/>
              <a:t>Upravljacka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sonda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sirokopojasna</a:t>
            </a:r>
            <a:r>
              <a:rPr lang="en-US" sz="1600" b="1" dirty="0" smtClean="0"/>
              <a:t>)</a:t>
            </a:r>
          </a:p>
          <a:p>
            <a:r>
              <a:rPr lang="nn-NO" sz="1600" dirty="0"/>
              <a:t>Kako signal sa širokopojasne </a:t>
            </a:r>
            <a:r>
              <a:rPr lang="nn-NO" sz="1600" dirty="0" smtClean="0"/>
              <a:t>sonde </a:t>
            </a:r>
            <a:r>
              <a:rPr lang="pl-PL" sz="1600" dirty="0" smtClean="0"/>
              <a:t>ne </a:t>
            </a:r>
            <a:r>
              <a:rPr lang="pl-PL" sz="1600" dirty="0"/>
              <a:t>reaguje naglo na λ = 1, </a:t>
            </a:r>
            <a:r>
              <a:rPr lang="pl-PL" sz="1600" dirty="0" smtClean="0"/>
              <a:t>neophodna</a:t>
            </a:r>
            <a:r>
              <a:rPr lang="en-US" sz="1600" dirty="0" smtClean="0"/>
              <a:t> je </a:t>
            </a:r>
            <a:r>
              <a:rPr lang="en-US" sz="1600" dirty="0" err="1"/>
              <a:t>modulacija</a:t>
            </a:r>
            <a:r>
              <a:rPr lang="en-US" sz="1600" dirty="0"/>
              <a:t> </a:t>
            </a:r>
            <a:r>
              <a:rPr lang="en-US" sz="1600" dirty="0" err="1"/>
              <a:t>sastava</a:t>
            </a:r>
            <a:r>
              <a:rPr lang="en-US" sz="1600" dirty="0"/>
              <a:t> </a:t>
            </a:r>
            <a:r>
              <a:rPr lang="en-US" sz="1600" dirty="0" err="1"/>
              <a:t>smeše</a:t>
            </a:r>
            <a:r>
              <a:rPr lang="en-US" sz="1600" dirty="0"/>
              <a:t> </a:t>
            </a:r>
            <a:r>
              <a:rPr lang="en-US" sz="1600" dirty="0" err="1" smtClean="0"/>
              <a:t>goriva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vazduha</a:t>
            </a:r>
            <a:r>
              <a:rPr lang="en-US" sz="1600" dirty="0" smtClean="0"/>
              <a:t>.  </a:t>
            </a:r>
            <a:r>
              <a:rPr lang="vi-VN" sz="1600" dirty="0" smtClean="0"/>
              <a:t>Promena </a:t>
            </a:r>
            <a:r>
              <a:rPr lang="vi-VN" sz="1600" dirty="0"/>
              <a:t>između siromašne i </a:t>
            </a:r>
            <a:r>
              <a:rPr lang="vi-VN" sz="1600" dirty="0" smtClean="0"/>
              <a:t>bogate</a:t>
            </a:r>
            <a:r>
              <a:rPr lang="en-US" sz="1600" dirty="0" smtClean="0"/>
              <a:t> </a:t>
            </a:r>
            <a:r>
              <a:rPr lang="en-US" sz="1600" dirty="0" err="1" smtClean="0"/>
              <a:t>smeše</a:t>
            </a:r>
            <a:r>
              <a:rPr lang="en-US" sz="1600" dirty="0" smtClean="0"/>
              <a:t> </a:t>
            </a:r>
            <a:r>
              <a:rPr lang="en-US" sz="1600" dirty="0"/>
              <a:t>se </a:t>
            </a:r>
            <a:r>
              <a:rPr lang="en-US" sz="1600" dirty="0" err="1"/>
              <a:t>izaziva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veštački</a:t>
            </a:r>
            <a:r>
              <a:rPr lang="en-US" sz="1600" dirty="0"/>
              <a:t> </a:t>
            </a:r>
            <a:r>
              <a:rPr lang="en-US" sz="1600" dirty="0" err="1" smtClean="0"/>
              <a:t>način</a:t>
            </a:r>
            <a:r>
              <a:rPr lang="en-US" sz="1600" dirty="0" smtClean="0"/>
              <a:t>. </a:t>
            </a:r>
            <a:r>
              <a:rPr lang="en-US" sz="1600" dirty="0" err="1" smtClean="0"/>
              <a:t>Pri</a:t>
            </a:r>
            <a:r>
              <a:rPr lang="en-US" sz="1600" dirty="0" smtClean="0"/>
              <a:t> </a:t>
            </a:r>
            <a:r>
              <a:rPr lang="en-US" sz="1600" dirty="0"/>
              <a:t>tome se </a:t>
            </a:r>
            <a:r>
              <a:rPr lang="en-US" sz="1600" dirty="0" err="1"/>
              <a:t>prati</a:t>
            </a:r>
            <a:r>
              <a:rPr lang="en-US" sz="1600" dirty="0"/>
              <a:t> </a:t>
            </a:r>
            <a:r>
              <a:rPr lang="en-US" sz="1600" dirty="0" err="1"/>
              <a:t>vreme</a:t>
            </a:r>
            <a:r>
              <a:rPr lang="en-US" sz="1600" dirty="0"/>
              <a:t> </a:t>
            </a:r>
            <a:r>
              <a:rPr lang="en-US" sz="1600" dirty="0" err="1"/>
              <a:t>reakcije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 smtClean="0"/>
              <a:t>nastalu</a:t>
            </a:r>
            <a:r>
              <a:rPr lang="en-US" sz="1600" dirty="0" smtClean="0"/>
              <a:t> </a:t>
            </a:r>
            <a:r>
              <a:rPr lang="en-US" sz="1600" dirty="0" err="1" smtClean="0"/>
              <a:t>promenu</a:t>
            </a:r>
            <a:r>
              <a:rPr lang="en-US" sz="1600" dirty="0" smtClean="0"/>
              <a:t> </a:t>
            </a:r>
            <a:r>
              <a:rPr lang="en-US" sz="1600" dirty="0" err="1"/>
              <a:t>sastava</a:t>
            </a:r>
            <a:r>
              <a:rPr lang="en-US" sz="1600" dirty="0"/>
              <a:t> </a:t>
            </a:r>
            <a:r>
              <a:rPr lang="en-US" sz="1600" dirty="0" err="1" smtClean="0"/>
              <a:t>smeše</a:t>
            </a:r>
            <a:r>
              <a:rPr lang="en-US" sz="1600" dirty="0" smtClean="0"/>
              <a:t>. </a:t>
            </a:r>
            <a:r>
              <a:rPr lang="it-IT" sz="1600" dirty="0" smtClean="0"/>
              <a:t>Trenutne </a:t>
            </a:r>
            <a:r>
              <a:rPr lang="it-IT" sz="1600" dirty="0"/>
              <a:t>vrednosti se porede sa </a:t>
            </a:r>
            <a:r>
              <a:rPr lang="it-IT" sz="1600" dirty="0" smtClean="0"/>
              <a:t>zadatim </a:t>
            </a:r>
            <a:r>
              <a:rPr lang="en-US" sz="1600" dirty="0" err="1" smtClean="0"/>
              <a:t>vrednostima</a:t>
            </a:r>
            <a:r>
              <a:rPr lang="en-US" sz="1600" dirty="0"/>
              <a:t>.</a:t>
            </a:r>
            <a:endParaRPr lang="en-US" sz="1600" b="1" dirty="0" smtClean="0"/>
          </a:p>
        </p:txBody>
      </p:sp>
      <p:pic>
        <p:nvPicPr>
          <p:cNvPr id="5122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60563"/>
            <a:ext cx="7775575" cy="2935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b="1" dirty="0" err="1"/>
              <a:t>Sekundarna</a:t>
            </a:r>
            <a:r>
              <a:rPr lang="en-US" sz="1600" b="1" dirty="0"/>
              <a:t> (monitor) </a:t>
            </a:r>
            <a:r>
              <a:rPr lang="en-US" sz="1600" b="1" dirty="0" err="1"/>
              <a:t>sonda</a:t>
            </a:r>
            <a:endParaRPr lang="en-US" sz="1600" b="1" dirty="0"/>
          </a:p>
          <a:p>
            <a:pPr algn="just"/>
            <a:r>
              <a:rPr lang="it-IT" sz="1600" dirty="0"/>
              <a:t>Nadzor se zasniva na proveri da li </a:t>
            </a:r>
            <a:r>
              <a:rPr lang="it-IT" sz="1600" dirty="0" smtClean="0"/>
              <a:t>se </a:t>
            </a:r>
            <a:r>
              <a:rPr lang="en-US" sz="1600" dirty="0" err="1" smtClean="0"/>
              <a:t>vrednosti</a:t>
            </a:r>
            <a:r>
              <a:rPr lang="en-US" sz="1600" dirty="0" smtClean="0"/>
              <a:t> </a:t>
            </a:r>
            <a:r>
              <a:rPr lang="en-US" sz="1600" dirty="0" err="1"/>
              <a:t>regulacije</a:t>
            </a:r>
            <a:r>
              <a:rPr lang="en-US" sz="1600" dirty="0"/>
              <a:t> </a:t>
            </a:r>
            <a:r>
              <a:rPr lang="en-US" sz="1600" dirty="0" err="1"/>
              <a:t>koeficijenta</a:t>
            </a:r>
            <a:r>
              <a:rPr lang="en-US" sz="1600" dirty="0"/>
              <a:t> </a:t>
            </a:r>
            <a:r>
              <a:rPr lang="en-US" sz="1600" dirty="0" err="1" smtClean="0"/>
              <a:t>viška</a:t>
            </a:r>
            <a:r>
              <a:rPr lang="en-US" sz="1600" dirty="0" smtClean="0"/>
              <a:t> </a:t>
            </a:r>
            <a:r>
              <a:rPr lang="en-US" sz="1600" dirty="0" err="1" smtClean="0"/>
              <a:t>vazduha</a:t>
            </a:r>
            <a:r>
              <a:rPr lang="en-US" sz="1600" dirty="0" smtClean="0"/>
              <a:t> </a:t>
            </a:r>
            <a:r>
              <a:rPr lang="en-US" sz="1600" dirty="0" err="1"/>
              <a:t>kreću</a:t>
            </a:r>
            <a:r>
              <a:rPr lang="en-US" sz="1600" dirty="0"/>
              <a:t> u </a:t>
            </a:r>
            <a:r>
              <a:rPr lang="en-US" sz="1600" dirty="0" err="1"/>
              <a:t>okviru</a:t>
            </a:r>
            <a:r>
              <a:rPr lang="en-US" sz="1600" dirty="0"/>
              <a:t> </a:t>
            </a:r>
            <a:r>
              <a:rPr lang="en-US" sz="1600" dirty="0" err="1"/>
              <a:t>zadatih</a:t>
            </a:r>
            <a:r>
              <a:rPr lang="en-US" sz="1600" dirty="0"/>
              <a:t> </a:t>
            </a:r>
            <a:r>
              <a:rPr lang="en-US" sz="1600" dirty="0" err="1" smtClean="0"/>
              <a:t>vrednosti</a:t>
            </a:r>
            <a:r>
              <a:rPr lang="en-US" sz="1600" dirty="0" smtClean="0"/>
              <a:t>. </a:t>
            </a:r>
            <a:r>
              <a:rPr lang="pt-BR" sz="1600" dirty="0" smtClean="0"/>
              <a:t>Na </a:t>
            </a:r>
            <a:r>
              <a:rPr lang="pt-BR" sz="1600" dirty="0"/>
              <a:t>primer, ako se odnos vazduha i </a:t>
            </a:r>
            <a:r>
              <a:rPr lang="pt-BR" sz="1600" dirty="0" smtClean="0"/>
              <a:t>goriva </a:t>
            </a:r>
            <a:r>
              <a:rPr lang="pl-PL" sz="1600" dirty="0" smtClean="0"/>
              <a:t>u </a:t>
            </a:r>
            <a:r>
              <a:rPr lang="pl-PL" sz="1600" dirty="0"/>
              <a:t>toku rada promeni ka </a:t>
            </a:r>
            <a:r>
              <a:rPr lang="pl-PL" sz="1600" dirty="0" smtClean="0"/>
              <a:t>siromašnoj</a:t>
            </a:r>
            <a:r>
              <a:rPr lang="en-US" sz="1600" dirty="0" smtClean="0"/>
              <a:t> </a:t>
            </a:r>
            <a:r>
              <a:rPr lang="en-US" sz="1600" dirty="0" err="1" smtClean="0"/>
              <a:t>smeši</a:t>
            </a:r>
            <a:r>
              <a:rPr lang="en-US" sz="1600" dirty="0"/>
              <a:t>, monitor </a:t>
            </a:r>
            <a:r>
              <a:rPr lang="en-US" sz="1600" dirty="0" err="1"/>
              <a:t>sonda</a:t>
            </a:r>
            <a:r>
              <a:rPr lang="en-US" sz="1600" dirty="0"/>
              <a:t> </a:t>
            </a:r>
            <a:r>
              <a:rPr lang="en-US" sz="1600" dirty="0" err="1"/>
              <a:t>će</a:t>
            </a:r>
            <a:r>
              <a:rPr lang="en-US" sz="1600" dirty="0"/>
              <a:t> </a:t>
            </a:r>
            <a:r>
              <a:rPr lang="en-US" sz="1600" dirty="0" err="1"/>
              <a:t>putem</a:t>
            </a:r>
            <a:r>
              <a:rPr lang="en-US" sz="1600" dirty="0"/>
              <a:t> </a:t>
            </a:r>
            <a:r>
              <a:rPr lang="en-US" sz="1600" dirty="0" err="1" smtClean="0"/>
              <a:t>smanjenja</a:t>
            </a:r>
            <a:r>
              <a:rPr lang="en-US" sz="1600" dirty="0" smtClean="0"/>
              <a:t> </a:t>
            </a:r>
            <a:r>
              <a:rPr lang="en-US" sz="1600" dirty="0" err="1" smtClean="0"/>
              <a:t>napona</a:t>
            </a:r>
            <a:r>
              <a:rPr lang="en-US" sz="1600" dirty="0" smtClean="0"/>
              <a:t> </a:t>
            </a:r>
            <a:r>
              <a:rPr lang="en-US" sz="1600" dirty="0" err="1"/>
              <a:t>javiti</a:t>
            </a:r>
            <a:r>
              <a:rPr lang="en-US" sz="1600" dirty="0"/>
              <a:t> </a:t>
            </a:r>
            <a:r>
              <a:rPr lang="en-US" sz="1600" dirty="0" err="1"/>
              <a:t>upravljačkoj</a:t>
            </a:r>
            <a:r>
              <a:rPr lang="en-US" sz="1600" dirty="0"/>
              <a:t> </a:t>
            </a:r>
            <a:r>
              <a:rPr lang="en-US" sz="1600" dirty="0" err="1" smtClean="0"/>
              <a:t>jedinici</a:t>
            </a:r>
            <a:r>
              <a:rPr lang="en-US" sz="1600" dirty="0" smtClean="0"/>
              <a:t> </a:t>
            </a:r>
            <a:r>
              <a:rPr lang="en-US" sz="1600" dirty="0" err="1" smtClean="0"/>
              <a:t>povećanje</a:t>
            </a:r>
            <a:r>
              <a:rPr lang="en-US" sz="1600" dirty="0" smtClean="0"/>
              <a:t> </a:t>
            </a:r>
            <a:r>
              <a:rPr lang="en-US" sz="1600" dirty="0" err="1"/>
              <a:t>sadržaja</a:t>
            </a:r>
            <a:r>
              <a:rPr lang="en-US" sz="1600" dirty="0"/>
              <a:t> </a:t>
            </a:r>
            <a:r>
              <a:rPr lang="en-US" sz="1600" dirty="0" err="1"/>
              <a:t>kiseonika</a:t>
            </a:r>
            <a:r>
              <a:rPr lang="en-US" sz="1600" dirty="0"/>
              <a:t> u </a:t>
            </a:r>
            <a:r>
              <a:rPr lang="en-US" sz="1600" dirty="0" err="1" smtClean="0"/>
              <a:t>izduvnim</a:t>
            </a:r>
            <a:r>
              <a:rPr lang="en-US" sz="1600" dirty="0" smtClean="0"/>
              <a:t> </a:t>
            </a:r>
            <a:r>
              <a:rPr lang="en-US" sz="1600" dirty="0" err="1" smtClean="0"/>
              <a:t>gasovima</a:t>
            </a:r>
            <a:r>
              <a:rPr lang="en-US" sz="1600" dirty="0" smtClean="0"/>
              <a:t>. </a:t>
            </a:r>
            <a:r>
              <a:rPr lang="pl-PL" sz="1600" dirty="0" smtClean="0"/>
              <a:t>Lambda </a:t>
            </a:r>
            <a:r>
              <a:rPr lang="pl-PL" sz="1600" dirty="0"/>
              <a:t>regulacija će zato </a:t>
            </a:r>
            <a:r>
              <a:rPr lang="pl-PL" sz="1600" dirty="0" smtClean="0"/>
              <a:t>obogatiti</a:t>
            </a:r>
            <a:r>
              <a:rPr lang="en-US" sz="1600" dirty="0" smtClean="0"/>
              <a:t> </a:t>
            </a:r>
            <a:r>
              <a:rPr lang="it-IT" sz="1600" dirty="0" smtClean="0"/>
              <a:t>smešu</a:t>
            </a:r>
            <a:r>
              <a:rPr lang="it-IT" sz="1600" dirty="0"/>
              <a:t>. Napon na monitor </a:t>
            </a:r>
            <a:r>
              <a:rPr lang="it-IT" sz="1600" dirty="0" smtClean="0"/>
              <a:t>sondi će </a:t>
            </a:r>
            <a:r>
              <a:rPr lang="it-IT" sz="1600" dirty="0"/>
              <a:t>se povećati i upravljačka </a:t>
            </a:r>
            <a:r>
              <a:rPr lang="it-IT" sz="1600" dirty="0" smtClean="0"/>
              <a:t>jedinica </a:t>
            </a:r>
            <a:r>
              <a:rPr lang="en-US" sz="1600" dirty="0" err="1" smtClean="0"/>
              <a:t>će</a:t>
            </a:r>
            <a:r>
              <a:rPr lang="en-US" sz="1600" dirty="0" smtClean="0"/>
              <a:t> </a:t>
            </a:r>
            <a:r>
              <a:rPr lang="en-US" sz="1600" dirty="0" err="1"/>
              <a:t>opet</a:t>
            </a:r>
            <a:r>
              <a:rPr lang="en-US" sz="1600" dirty="0"/>
              <a:t> </a:t>
            </a:r>
            <a:r>
              <a:rPr lang="en-US" sz="1600" dirty="0" err="1"/>
              <a:t>težiti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</a:t>
            </a:r>
            <a:r>
              <a:rPr lang="en-US" sz="1600" dirty="0" err="1"/>
              <a:t>osiromaši</a:t>
            </a:r>
            <a:r>
              <a:rPr lang="en-US" sz="1600" dirty="0"/>
              <a:t> </a:t>
            </a:r>
            <a:r>
              <a:rPr lang="en-US" sz="1600" dirty="0" err="1" smtClean="0"/>
              <a:t>smešu</a:t>
            </a:r>
            <a:r>
              <a:rPr lang="en-US" sz="1600" dirty="0" smtClean="0"/>
              <a:t>. </a:t>
            </a:r>
            <a:r>
              <a:rPr lang="pl-PL" sz="1600" dirty="0" smtClean="0"/>
              <a:t>Ako </a:t>
            </a:r>
            <a:r>
              <a:rPr lang="pl-PL" sz="1600" dirty="0"/>
              <a:t>napon na monitor sondi </a:t>
            </a:r>
            <a:r>
              <a:rPr lang="pl-PL" sz="1600" dirty="0" smtClean="0"/>
              <a:t>ostaje</a:t>
            </a:r>
            <a:r>
              <a:rPr lang="en-US" sz="1600" dirty="0" smtClean="0"/>
              <a:t> </a:t>
            </a:r>
            <a:r>
              <a:rPr lang="en-US" sz="1600" dirty="0" err="1" smtClean="0"/>
              <a:t>nizak</a:t>
            </a:r>
            <a:r>
              <a:rPr lang="en-US" sz="1600" dirty="0" smtClean="0"/>
              <a:t> </a:t>
            </a:r>
            <a:r>
              <a:rPr lang="en-US" sz="1600" dirty="0" err="1"/>
              <a:t>uprkos</a:t>
            </a:r>
            <a:r>
              <a:rPr lang="en-US" sz="1600" dirty="0"/>
              <a:t> </a:t>
            </a:r>
            <a:r>
              <a:rPr lang="en-US" sz="1600" dirty="0" err="1"/>
              <a:t>činjenici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je </a:t>
            </a:r>
            <a:r>
              <a:rPr lang="en-US" sz="1600" dirty="0" err="1" smtClean="0"/>
              <a:t>smeša</a:t>
            </a:r>
            <a:r>
              <a:rPr lang="en-US" sz="1600" dirty="0" smtClean="0"/>
              <a:t> </a:t>
            </a:r>
            <a:r>
              <a:rPr lang="pl-PL" sz="1600" dirty="0" smtClean="0"/>
              <a:t>bogatija</a:t>
            </a:r>
            <a:r>
              <a:rPr lang="pl-PL" sz="1600" dirty="0"/>
              <a:t>, ona će nastaviti da se </a:t>
            </a:r>
            <a:r>
              <a:rPr lang="pl-PL" sz="1600" dirty="0" smtClean="0"/>
              <a:t>obogaćuje</a:t>
            </a:r>
            <a:r>
              <a:rPr lang="en-US" sz="1600" dirty="0" smtClean="0"/>
              <a:t> </a:t>
            </a:r>
            <a:r>
              <a:rPr lang="en-US" sz="1600" dirty="0" err="1" smtClean="0"/>
              <a:t>sve</a:t>
            </a:r>
            <a:r>
              <a:rPr lang="en-US" sz="1600" dirty="0" smtClean="0"/>
              <a:t> </a:t>
            </a:r>
            <a:r>
              <a:rPr lang="en-US" sz="1600" dirty="0" err="1"/>
              <a:t>dok</a:t>
            </a:r>
            <a:r>
              <a:rPr lang="en-US" sz="1600" dirty="0"/>
              <a:t> se ne </a:t>
            </a:r>
            <a:r>
              <a:rPr lang="en-US" sz="1600" dirty="0" err="1"/>
              <a:t>prekorači</a:t>
            </a:r>
            <a:r>
              <a:rPr lang="en-US" sz="1600" dirty="0"/>
              <a:t> </a:t>
            </a:r>
            <a:r>
              <a:rPr lang="en-US" sz="1600" dirty="0" err="1" smtClean="0"/>
              <a:t>opseg</a:t>
            </a:r>
            <a:r>
              <a:rPr lang="en-US" sz="1600" dirty="0" smtClean="0"/>
              <a:t> </a:t>
            </a:r>
            <a:r>
              <a:rPr lang="en-US" sz="1600" dirty="0" err="1" smtClean="0"/>
              <a:t>regulacije</a:t>
            </a:r>
            <a:r>
              <a:rPr lang="en-US" sz="1600" dirty="0"/>
              <a:t>, </a:t>
            </a:r>
            <a:r>
              <a:rPr lang="en-US" sz="1600" dirty="0" err="1"/>
              <a:t>što</a:t>
            </a:r>
            <a:r>
              <a:rPr lang="en-US" sz="1600" dirty="0"/>
              <a:t> </a:t>
            </a:r>
            <a:r>
              <a:rPr lang="en-US" sz="1600" dirty="0" err="1"/>
              <a:t>će</a:t>
            </a:r>
            <a:r>
              <a:rPr lang="en-US" sz="1600" dirty="0"/>
              <a:t> </a:t>
            </a:r>
            <a:r>
              <a:rPr lang="en-US" sz="1600" dirty="0" err="1"/>
              <a:t>biti</a:t>
            </a:r>
            <a:r>
              <a:rPr lang="en-US" sz="1600" dirty="0"/>
              <a:t> </a:t>
            </a:r>
            <a:r>
              <a:rPr lang="en-US" sz="1600" dirty="0" err="1"/>
              <a:t>registrovano</a:t>
            </a:r>
            <a:r>
              <a:rPr lang="en-US" sz="1600" dirty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greška</a:t>
            </a:r>
            <a:r>
              <a:rPr lang="en-US" sz="1600" dirty="0" smtClean="0"/>
              <a:t>. </a:t>
            </a:r>
            <a:r>
              <a:rPr lang="en-US" sz="1600" dirty="0" err="1" smtClean="0"/>
              <a:t>Ovakav</a:t>
            </a:r>
            <a:r>
              <a:rPr lang="en-US" sz="1600" dirty="0" smtClean="0"/>
              <a:t> </a:t>
            </a:r>
            <a:r>
              <a:rPr lang="en-US" sz="1600" dirty="0" err="1"/>
              <a:t>način</a:t>
            </a:r>
            <a:r>
              <a:rPr lang="en-US" sz="1600" dirty="0"/>
              <a:t> </a:t>
            </a:r>
            <a:r>
              <a:rPr lang="en-US" sz="1600" dirty="0" err="1"/>
              <a:t>regulacije</a:t>
            </a:r>
            <a:r>
              <a:rPr lang="en-US" sz="1600" dirty="0"/>
              <a:t> se </a:t>
            </a:r>
            <a:r>
              <a:rPr lang="en-US" sz="1600" dirty="0" err="1"/>
              <a:t>odvija</a:t>
            </a:r>
            <a:r>
              <a:rPr lang="en-US" sz="1600" dirty="0"/>
              <a:t> </a:t>
            </a:r>
            <a:r>
              <a:rPr lang="en-US" sz="1600" dirty="0" smtClean="0"/>
              <a:t>u </a:t>
            </a:r>
            <a:r>
              <a:rPr lang="en-US" sz="1600" dirty="0" err="1" smtClean="0"/>
              <a:t>toku</a:t>
            </a:r>
            <a:r>
              <a:rPr lang="en-US" sz="1600" dirty="0" smtClean="0"/>
              <a:t> </a:t>
            </a:r>
            <a:r>
              <a:rPr lang="en-US" sz="1600" dirty="0" err="1"/>
              <a:t>dužeg</a:t>
            </a:r>
            <a:r>
              <a:rPr lang="en-US" sz="1600" dirty="0"/>
              <a:t> </a:t>
            </a:r>
            <a:r>
              <a:rPr lang="en-US" sz="1600" dirty="0" err="1"/>
              <a:t>perioda</a:t>
            </a:r>
            <a:r>
              <a:rPr lang="en-US" sz="1600" dirty="0"/>
              <a:t>.</a:t>
            </a:r>
          </a:p>
        </p:txBody>
      </p:sp>
      <p:pic>
        <p:nvPicPr>
          <p:cNvPr id="6146" name="Picture 2" descr="C:\Users\Nemanja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7813675" cy="271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814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Lambda sonda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 sonda</dc:title>
  <dc:creator>Nemanja</dc:creator>
  <cp:lastModifiedBy>Nemanja</cp:lastModifiedBy>
  <cp:revision>7</cp:revision>
  <dcterms:created xsi:type="dcterms:W3CDTF">2012-01-26T05:14:16Z</dcterms:created>
  <dcterms:modified xsi:type="dcterms:W3CDTF">2012-01-26T08:39:47Z</dcterms:modified>
</cp:coreProperties>
</file>